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A27A"/>
    <a:srgbClr val="B4D65E"/>
    <a:srgbClr val="70AA65"/>
    <a:srgbClr val="FAB53F"/>
    <a:srgbClr val="ECCE54"/>
    <a:srgbClr val="ABC1C5"/>
    <a:srgbClr val="99D4B6"/>
    <a:srgbClr val="E4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ен стил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8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5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49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7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4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94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6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4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7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13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51BB0-49A8-4FAB-A561-682324EA899A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E078E-1D24-40D6-99D0-CF6187CB0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913" cy="575273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47" y="5752730"/>
            <a:ext cx="4124549" cy="86599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81" y="5756411"/>
            <a:ext cx="2837288" cy="86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8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969574" y="2024109"/>
            <a:ext cx="8228743" cy="424352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Проект </a:t>
            </a:r>
            <a:r>
              <a:rPr lang="en-US" sz="1800" dirty="0"/>
              <a:t>№ </a:t>
            </a:r>
            <a:r>
              <a:rPr lang="en-US" sz="1800" dirty="0" smtClean="0"/>
              <a:t>BG05SFPR001-1.010-0174 </a:t>
            </a:r>
            <a:r>
              <a:rPr lang="ru-RU" sz="1800" dirty="0" smtClean="0"/>
              <a:t>с </a:t>
            </a:r>
            <a:r>
              <a:rPr lang="ru-RU" sz="1800" dirty="0" smtClean="0"/>
              <a:t>наименование </a:t>
            </a:r>
          </a:p>
          <a:p>
            <a:pPr algn="ctr"/>
            <a:r>
              <a:rPr lang="en-GB" sz="1800" dirty="0" smtClean="0"/>
              <a:t>“</a:t>
            </a:r>
            <a:r>
              <a:rPr lang="ru-RU" sz="1800" dirty="0"/>
              <a:t>Превенция и </a:t>
            </a:r>
            <a:r>
              <a:rPr lang="ru-RU" sz="1800" dirty="0" err="1"/>
              <a:t>предотвратяване</a:t>
            </a:r>
            <a:r>
              <a:rPr lang="ru-RU" sz="1800" dirty="0"/>
              <a:t> на тормоза и </a:t>
            </a:r>
            <a:r>
              <a:rPr lang="ru-RU" sz="1800" dirty="0" err="1"/>
              <a:t>насилието</a:t>
            </a:r>
            <a:r>
              <a:rPr lang="ru-RU" sz="1800" dirty="0"/>
              <a:t> и </a:t>
            </a:r>
            <a:r>
              <a:rPr lang="ru-RU" sz="1800" dirty="0" err="1"/>
              <a:t>намаляване</a:t>
            </a:r>
            <a:r>
              <a:rPr lang="ru-RU" sz="1800" dirty="0"/>
              <a:t> </a:t>
            </a:r>
            <a:r>
              <a:rPr lang="ru-RU" sz="1800" dirty="0" err="1"/>
              <a:t>агресията</a:t>
            </a:r>
            <a:r>
              <a:rPr lang="ru-RU" sz="1800" dirty="0"/>
              <a:t> в </a:t>
            </a:r>
            <a:r>
              <a:rPr lang="ru-RU" sz="1800" dirty="0" err="1"/>
              <a:t>Средно</a:t>
            </a:r>
            <a:r>
              <a:rPr lang="ru-RU" sz="1800" dirty="0"/>
              <a:t> училище "Никола </a:t>
            </a:r>
            <a:r>
              <a:rPr lang="ru-RU" sz="1800" dirty="0" err="1"/>
              <a:t>Войводов</a:t>
            </a:r>
            <a:r>
              <a:rPr lang="ru-RU" sz="1800" dirty="0"/>
              <a:t>" – </a:t>
            </a:r>
            <a:r>
              <a:rPr lang="ru-RU" sz="1800" dirty="0" err="1"/>
              <a:t>Враца</a:t>
            </a:r>
            <a:r>
              <a:rPr lang="ru-RU" sz="1800" dirty="0"/>
              <a:t>“, </a:t>
            </a:r>
            <a:r>
              <a:rPr lang="bg-BG" sz="1800" dirty="0" smtClean="0"/>
              <a:t>п</a:t>
            </a:r>
            <a:r>
              <a:rPr lang="ru-RU" sz="1800" dirty="0" smtClean="0"/>
              <a:t>о</a:t>
            </a:r>
            <a:r>
              <a:rPr lang="en-GB" sz="1800" dirty="0" smtClean="0"/>
              <a:t> </a:t>
            </a:r>
            <a:r>
              <a:rPr lang="ru-RU" sz="1800" dirty="0" smtClean="0"/>
              <a:t>процедура BG05SFPR001-1.010 </a:t>
            </a:r>
          </a:p>
          <a:p>
            <a:pPr algn="ctr"/>
            <a:r>
              <a:rPr lang="ru-RU" sz="1800" dirty="0" smtClean="0"/>
              <a:t>Превенция и </a:t>
            </a:r>
            <a:r>
              <a:rPr lang="ru-RU" sz="1800" dirty="0" err="1" smtClean="0"/>
              <a:t>предотвратяване</a:t>
            </a:r>
            <a:r>
              <a:rPr lang="ru-RU" sz="1800" dirty="0" smtClean="0"/>
              <a:t> на тормоза и </a:t>
            </a:r>
            <a:r>
              <a:rPr lang="ru-RU" sz="1800" dirty="0" err="1" smtClean="0"/>
              <a:t>насилието</a:t>
            </a:r>
            <a:r>
              <a:rPr lang="ru-RU" sz="1800" dirty="0" smtClean="0"/>
              <a:t> и </a:t>
            </a:r>
            <a:r>
              <a:rPr lang="ru-RU" sz="1800" dirty="0" err="1" smtClean="0"/>
              <a:t>намаляване</a:t>
            </a:r>
            <a:r>
              <a:rPr lang="ru-RU" sz="1800" dirty="0" smtClean="0"/>
              <a:t> </a:t>
            </a:r>
            <a:r>
              <a:rPr lang="ru-RU" sz="1800" dirty="0" err="1" smtClean="0"/>
              <a:t>агресията</a:t>
            </a:r>
            <a:r>
              <a:rPr lang="ru-RU" sz="1800" dirty="0" smtClean="0"/>
              <a:t> в </a:t>
            </a:r>
            <a:r>
              <a:rPr lang="ru-RU" sz="1800" dirty="0" err="1" smtClean="0"/>
              <a:t>училищата</a:t>
            </a:r>
            <a:r>
              <a:rPr lang="ru-RU" sz="1800" dirty="0" smtClean="0"/>
              <a:t>, с </a:t>
            </a:r>
            <a:r>
              <a:rPr lang="ru-RU" sz="1800" dirty="0" err="1" smtClean="0"/>
              <a:t>финансовата</a:t>
            </a:r>
            <a:r>
              <a:rPr lang="ru-RU" sz="1800" dirty="0"/>
              <a:t> </a:t>
            </a:r>
            <a:r>
              <a:rPr lang="ru-RU" sz="1800" dirty="0" err="1" smtClean="0"/>
              <a:t>подкрепа</a:t>
            </a:r>
            <a:r>
              <a:rPr lang="ru-RU" sz="1800" dirty="0" smtClean="0"/>
              <a:t> на </a:t>
            </a:r>
            <a:r>
              <a:rPr lang="ru-RU" sz="1800" dirty="0" err="1" smtClean="0"/>
              <a:t>Европейския</a:t>
            </a:r>
            <a:r>
              <a:rPr lang="ru-RU" sz="1800" dirty="0" smtClean="0"/>
              <a:t> социален фонд /ЕСФ+/.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3000" b="1" dirty="0" err="1" smtClean="0"/>
              <a:t>Основната</a:t>
            </a:r>
            <a:r>
              <a:rPr lang="ru-RU" sz="3000" b="1" dirty="0" smtClean="0"/>
              <a:t> цел на </a:t>
            </a:r>
            <a:r>
              <a:rPr lang="ru-RU" sz="3000" b="1" dirty="0" err="1" smtClean="0"/>
              <a:t>процедурата</a:t>
            </a:r>
            <a:r>
              <a:rPr lang="ru-RU" sz="3000" b="1" dirty="0" smtClean="0"/>
              <a:t> е </a:t>
            </a:r>
            <a:r>
              <a:rPr lang="ru-RU" sz="3000" b="1" dirty="0" err="1" smtClean="0"/>
              <a:t>формиране</a:t>
            </a:r>
            <a:r>
              <a:rPr lang="ru-RU" sz="3000" b="1" dirty="0" smtClean="0"/>
              <a:t> </a:t>
            </a:r>
            <a:r>
              <a:rPr lang="ru-RU" sz="3000" b="1" dirty="0" smtClean="0"/>
              <a:t>на благоприятна </a:t>
            </a:r>
            <a:r>
              <a:rPr lang="ru-RU" sz="3000" b="1" dirty="0" err="1" smtClean="0"/>
              <a:t>училищна</a:t>
            </a:r>
            <a:r>
              <a:rPr lang="ru-RU" sz="3000" b="1" dirty="0" smtClean="0"/>
              <a:t> среда за </a:t>
            </a:r>
            <a:r>
              <a:rPr lang="ru-RU" sz="3000" b="1" dirty="0" err="1" smtClean="0"/>
              <a:t>пълноценно</a:t>
            </a:r>
            <a:r>
              <a:rPr lang="ru-RU" sz="3000" b="1" dirty="0"/>
              <a:t> </a:t>
            </a:r>
            <a:r>
              <a:rPr lang="ru-RU" sz="3000" b="1" dirty="0" smtClean="0"/>
              <a:t>личностно </a:t>
            </a:r>
            <a:r>
              <a:rPr lang="ru-RU" sz="3000" b="1" dirty="0" err="1" smtClean="0"/>
              <a:t>израстване</a:t>
            </a:r>
            <a:r>
              <a:rPr lang="ru-RU" sz="3000" b="1" dirty="0" smtClean="0"/>
              <a:t> </a:t>
            </a:r>
            <a:r>
              <a:rPr lang="ru-RU" sz="3000" b="1" dirty="0" smtClean="0"/>
              <a:t>на </a:t>
            </a:r>
            <a:r>
              <a:rPr lang="ru-RU" sz="3000" b="1" dirty="0" err="1" smtClean="0"/>
              <a:t>учениците</a:t>
            </a:r>
            <a:r>
              <a:rPr lang="ru-RU" sz="3000" b="1" dirty="0" smtClean="0"/>
              <a:t>.</a:t>
            </a:r>
            <a:endParaRPr lang="en-US" sz="3000" b="1" dirty="0"/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574" y="502105"/>
            <a:ext cx="4124549" cy="86599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029" y="503945"/>
            <a:ext cx="2837288" cy="8623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2" r="62289"/>
          <a:stretch/>
        </p:blipFill>
        <p:spPr>
          <a:xfrm>
            <a:off x="0" y="0"/>
            <a:ext cx="2119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26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087514" y="2294530"/>
            <a:ext cx="100169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Специфични</a:t>
            </a:r>
            <a:r>
              <a:rPr lang="ru-RU" b="1" dirty="0" smtClean="0"/>
              <a:t> цели на </a:t>
            </a:r>
            <a:r>
              <a:rPr lang="ru-RU" b="1" dirty="0" err="1" smtClean="0"/>
              <a:t>операцията</a:t>
            </a:r>
            <a:r>
              <a:rPr lang="ru-RU" b="1" dirty="0" smtClean="0"/>
              <a:t>:</a:t>
            </a:r>
          </a:p>
          <a:p>
            <a:endParaRPr lang="ru-RU" b="1" dirty="0" smtClean="0"/>
          </a:p>
          <a:p>
            <a:r>
              <a:rPr lang="ru-RU" dirty="0" smtClean="0"/>
              <a:t>• </a:t>
            </a:r>
            <a:r>
              <a:rPr lang="ru-RU" dirty="0" err="1" smtClean="0"/>
              <a:t>Прилагане</a:t>
            </a:r>
            <a:r>
              <a:rPr lang="ru-RU" dirty="0" smtClean="0"/>
              <a:t> на </a:t>
            </a:r>
            <a:r>
              <a:rPr lang="ru-RU" dirty="0" err="1" smtClean="0"/>
              <a:t>ефективни</a:t>
            </a:r>
            <a:r>
              <a:rPr lang="ru-RU" dirty="0" smtClean="0"/>
              <a:t> модели за </a:t>
            </a:r>
            <a:r>
              <a:rPr lang="ru-RU" dirty="0" err="1" smtClean="0"/>
              <a:t>осигуряване</a:t>
            </a:r>
            <a:r>
              <a:rPr lang="ru-RU" dirty="0" smtClean="0"/>
              <a:t> на </a:t>
            </a:r>
            <a:r>
              <a:rPr lang="ru-RU" dirty="0" err="1" smtClean="0"/>
              <a:t>сигурна</a:t>
            </a:r>
            <a:r>
              <a:rPr lang="ru-RU" dirty="0" smtClean="0"/>
              <a:t> </a:t>
            </a:r>
            <a:r>
              <a:rPr lang="ru-RU" dirty="0" err="1" smtClean="0"/>
              <a:t>приобщаваща</a:t>
            </a:r>
            <a:r>
              <a:rPr lang="ru-RU" dirty="0" smtClean="0"/>
              <a:t> </a:t>
            </a:r>
            <a:r>
              <a:rPr lang="ru-RU" dirty="0" err="1" smtClean="0"/>
              <a:t>училищна</a:t>
            </a:r>
            <a:r>
              <a:rPr lang="ru-RU" dirty="0" smtClean="0"/>
              <a:t> среда;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Повишаване</a:t>
            </a:r>
            <a:r>
              <a:rPr lang="ru-RU" dirty="0" smtClean="0"/>
              <a:t> на </a:t>
            </a:r>
            <a:r>
              <a:rPr lang="ru-RU" dirty="0" err="1" smtClean="0"/>
              <a:t>компетентностите</a:t>
            </a:r>
            <a:r>
              <a:rPr lang="ru-RU" dirty="0" smtClean="0"/>
              <a:t> и </a:t>
            </a:r>
            <a:r>
              <a:rPr lang="ru-RU" dirty="0" err="1" smtClean="0"/>
              <a:t>уменията</a:t>
            </a:r>
            <a:r>
              <a:rPr lang="ru-RU" dirty="0" smtClean="0"/>
              <a:t> на </a:t>
            </a:r>
            <a:r>
              <a:rPr lang="ru-RU" dirty="0" err="1" smtClean="0"/>
              <a:t>участниците</a:t>
            </a:r>
            <a:r>
              <a:rPr lang="ru-RU" dirty="0" smtClean="0"/>
              <a:t> в </a:t>
            </a:r>
            <a:r>
              <a:rPr lang="ru-RU" dirty="0" err="1" smtClean="0"/>
              <a:t>образователния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за </a:t>
            </a:r>
            <a:r>
              <a:rPr lang="ru-RU" dirty="0" err="1" smtClean="0"/>
              <a:t>прилагане</a:t>
            </a:r>
            <a:r>
              <a:rPr lang="ru-RU" dirty="0" smtClean="0"/>
              <a:t> на </a:t>
            </a:r>
            <a:r>
              <a:rPr lang="ru-RU" dirty="0" err="1" smtClean="0"/>
              <a:t>форми</a:t>
            </a:r>
            <a:r>
              <a:rPr lang="ru-RU" dirty="0" smtClean="0"/>
              <a:t> и </a:t>
            </a:r>
            <a:r>
              <a:rPr lang="ru-RU" dirty="0" err="1" smtClean="0"/>
              <a:t>методи</a:t>
            </a:r>
            <a:r>
              <a:rPr lang="ru-RU" dirty="0" smtClean="0"/>
              <a:t> на противодействие на </a:t>
            </a:r>
            <a:r>
              <a:rPr lang="ru-RU" dirty="0" err="1" smtClean="0"/>
              <a:t>агресията</a:t>
            </a:r>
            <a:r>
              <a:rPr lang="ru-RU" dirty="0" smtClean="0"/>
              <a:t>, тормоза и </a:t>
            </a:r>
            <a:r>
              <a:rPr lang="ru-RU" dirty="0" err="1" smtClean="0"/>
              <a:t>насилието</a:t>
            </a:r>
            <a:r>
              <a:rPr lang="ru-RU" dirty="0" smtClean="0"/>
              <a:t> в училище;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Подобряване</a:t>
            </a:r>
            <a:r>
              <a:rPr lang="ru-RU" dirty="0" smtClean="0"/>
              <a:t> на </a:t>
            </a:r>
            <a:r>
              <a:rPr lang="ru-RU" dirty="0" err="1" smtClean="0"/>
              <a:t>междуинституционалното</a:t>
            </a:r>
            <a:r>
              <a:rPr lang="ru-RU" dirty="0" smtClean="0"/>
              <a:t> </a:t>
            </a:r>
            <a:r>
              <a:rPr lang="ru-RU" dirty="0" err="1" smtClean="0"/>
              <a:t>сътрудничество</a:t>
            </a:r>
            <a:r>
              <a:rPr lang="ru-RU" dirty="0" smtClean="0"/>
              <a:t> и взаимодействие за превенция и противодействие на </a:t>
            </a:r>
            <a:r>
              <a:rPr lang="ru-RU" dirty="0" err="1" smtClean="0"/>
              <a:t>агресията</a:t>
            </a:r>
            <a:r>
              <a:rPr lang="ru-RU" dirty="0" smtClean="0"/>
              <a:t>, тормоза и </a:t>
            </a:r>
            <a:r>
              <a:rPr lang="ru-RU" dirty="0" err="1" smtClean="0"/>
              <a:t>насилието</a:t>
            </a:r>
            <a:r>
              <a:rPr lang="ru-RU" dirty="0" smtClean="0"/>
              <a:t> в училище.</a:t>
            </a:r>
          </a:p>
          <a:p>
            <a:endParaRPr lang="ru-RU" dirty="0" smtClean="0"/>
          </a:p>
          <a:p>
            <a:r>
              <a:rPr lang="ru-RU" dirty="0" err="1" smtClean="0"/>
              <a:t>Агресията</a:t>
            </a:r>
            <a:r>
              <a:rPr lang="ru-RU" dirty="0" smtClean="0"/>
              <a:t>, </a:t>
            </a:r>
            <a:r>
              <a:rPr lang="ru-RU" dirty="0" err="1" smtClean="0"/>
              <a:t>насилието</a:t>
            </a:r>
            <a:r>
              <a:rPr lang="ru-RU" dirty="0" smtClean="0"/>
              <a:t> и </a:t>
            </a:r>
            <a:r>
              <a:rPr lang="ru-RU" dirty="0" err="1" smtClean="0"/>
              <a:t>тормозът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антисоциално</a:t>
            </a:r>
            <a:r>
              <a:rPr lang="ru-RU" dirty="0" smtClean="0"/>
              <a:t> поведение, </a:t>
            </a:r>
            <a:r>
              <a:rPr lang="ru-RU" dirty="0" err="1" smtClean="0"/>
              <a:t>което</a:t>
            </a:r>
            <a:r>
              <a:rPr lang="ru-RU" dirty="0" smtClean="0"/>
              <a:t> </a:t>
            </a:r>
            <a:r>
              <a:rPr lang="ru-RU" dirty="0" err="1" smtClean="0"/>
              <a:t>засяга</a:t>
            </a:r>
            <a:r>
              <a:rPr lang="ru-RU" dirty="0" smtClean="0"/>
              <a:t> </a:t>
            </a:r>
            <a:r>
              <a:rPr lang="ru-RU" dirty="0" err="1" smtClean="0"/>
              <a:t>обществото</a:t>
            </a:r>
            <a:r>
              <a:rPr lang="ru-RU" dirty="0" smtClean="0"/>
              <a:t>. То не </a:t>
            </a:r>
            <a:r>
              <a:rPr lang="ru-RU" dirty="0" err="1" smtClean="0"/>
              <a:t>трябва</a:t>
            </a:r>
            <a:r>
              <a:rPr lang="ru-RU" dirty="0" smtClean="0"/>
              <a:t> да се </a:t>
            </a:r>
            <a:r>
              <a:rPr lang="ru-RU" dirty="0" err="1" smtClean="0"/>
              <a:t>толерира</a:t>
            </a:r>
            <a:r>
              <a:rPr lang="ru-RU" dirty="0" smtClean="0"/>
              <a:t> на </a:t>
            </a:r>
            <a:r>
              <a:rPr lang="ru-RU" dirty="0" err="1" smtClean="0"/>
              <a:t>нито</a:t>
            </a:r>
            <a:r>
              <a:rPr lang="ru-RU" dirty="0" smtClean="0"/>
              <a:t> </a:t>
            </a:r>
            <a:r>
              <a:rPr lang="ru-RU" dirty="0" err="1" smtClean="0"/>
              <a:t>едно</a:t>
            </a:r>
            <a:r>
              <a:rPr lang="ru-RU" dirty="0" smtClean="0"/>
              <a:t> </a:t>
            </a:r>
            <a:r>
              <a:rPr lang="ru-RU" dirty="0" err="1" smtClean="0"/>
              <a:t>ниво</a:t>
            </a:r>
            <a:r>
              <a:rPr lang="ru-RU" dirty="0" smtClean="0"/>
              <a:t>, а </a:t>
            </a:r>
            <a:r>
              <a:rPr lang="ru-RU" dirty="0" err="1" smtClean="0"/>
              <a:t>още</a:t>
            </a:r>
            <a:r>
              <a:rPr lang="ru-RU" dirty="0" smtClean="0"/>
              <a:t> </a:t>
            </a:r>
            <a:r>
              <a:rPr lang="ru-RU" dirty="0" err="1" smtClean="0"/>
              <a:t>по-малко</a:t>
            </a:r>
            <a:r>
              <a:rPr lang="ru-RU" dirty="0" smtClean="0"/>
              <a:t> в </a:t>
            </a:r>
            <a:r>
              <a:rPr lang="ru-RU" dirty="0" err="1" smtClean="0"/>
              <a:t>обществената</a:t>
            </a:r>
            <a:r>
              <a:rPr lang="ru-RU" dirty="0" smtClean="0"/>
              <a:t> система на </a:t>
            </a:r>
            <a:r>
              <a:rPr lang="ru-RU" dirty="0" err="1" smtClean="0"/>
              <a:t>възпитание</a:t>
            </a:r>
            <a:r>
              <a:rPr lang="ru-RU" dirty="0" smtClean="0"/>
              <a:t> </a:t>
            </a:r>
            <a:r>
              <a:rPr lang="ru-RU" dirty="0" err="1"/>
              <a:t>функционираща</a:t>
            </a:r>
            <a:r>
              <a:rPr lang="ru-RU" dirty="0"/>
              <a:t> чрез </a:t>
            </a:r>
            <a:r>
              <a:rPr lang="ru-RU" dirty="0" err="1"/>
              <a:t>институциите</a:t>
            </a:r>
            <a:r>
              <a:rPr lang="ru-RU" dirty="0"/>
              <a:t> за </a:t>
            </a:r>
            <a:r>
              <a:rPr lang="ru-RU" dirty="0" err="1"/>
              <a:t>училищно</a:t>
            </a:r>
            <a:r>
              <a:rPr lang="ru-RU" dirty="0"/>
              <a:t> образование.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23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087514" y="2702903"/>
            <a:ext cx="100169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Изпълнението</a:t>
            </a:r>
            <a:r>
              <a:rPr lang="ru-RU" dirty="0"/>
              <a:t> на проект "Превенция и </a:t>
            </a:r>
            <a:r>
              <a:rPr lang="ru-RU" dirty="0" err="1"/>
              <a:t>предотвратяване</a:t>
            </a:r>
            <a:r>
              <a:rPr lang="ru-RU" dirty="0"/>
              <a:t> на тормоза и </a:t>
            </a:r>
            <a:r>
              <a:rPr lang="ru-RU" dirty="0" err="1"/>
              <a:t>насилието</a:t>
            </a:r>
            <a:r>
              <a:rPr lang="ru-RU" dirty="0"/>
              <a:t> и </a:t>
            </a:r>
            <a:r>
              <a:rPr lang="ru-RU" dirty="0" err="1"/>
              <a:t>намаляване</a:t>
            </a:r>
            <a:r>
              <a:rPr lang="ru-RU" dirty="0"/>
              <a:t> </a:t>
            </a:r>
            <a:r>
              <a:rPr lang="ru-RU" dirty="0" err="1"/>
              <a:t>агресията</a:t>
            </a:r>
            <a:r>
              <a:rPr lang="ru-RU" dirty="0"/>
              <a:t> в </a:t>
            </a:r>
            <a:r>
              <a:rPr lang="ru-RU" dirty="0" err="1"/>
              <a:t>Средно</a:t>
            </a:r>
            <a:r>
              <a:rPr lang="ru-RU" dirty="0"/>
              <a:t> училище "Никола </a:t>
            </a:r>
            <a:r>
              <a:rPr lang="ru-RU" dirty="0" err="1"/>
              <a:t>Войводов</a:t>
            </a:r>
            <a:r>
              <a:rPr lang="ru-RU" dirty="0"/>
              <a:t>" – </a:t>
            </a:r>
            <a:r>
              <a:rPr lang="ru-RU" dirty="0" err="1"/>
              <a:t>Враца</a:t>
            </a:r>
            <a:r>
              <a:rPr lang="ru-RU" dirty="0"/>
              <a:t>"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допринесе</a:t>
            </a:r>
            <a:r>
              <a:rPr lang="ru-RU" dirty="0"/>
              <a:t> за </a:t>
            </a:r>
            <a:r>
              <a:rPr lang="ru-RU" dirty="0" err="1"/>
              <a:t>създаването</a:t>
            </a:r>
            <a:r>
              <a:rPr lang="ru-RU" dirty="0"/>
              <a:t> на системна </a:t>
            </a:r>
            <a:r>
              <a:rPr lang="ru-RU" dirty="0" err="1"/>
              <a:t>подкрепа</a:t>
            </a:r>
            <a:r>
              <a:rPr lang="ru-RU" dirty="0"/>
              <a:t> в </a:t>
            </a:r>
            <a:r>
              <a:rPr lang="ru-RU" dirty="0" err="1"/>
              <a:t>училището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smtClean="0"/>
              <a:t>чрез </a:t>
            </a:r>
            <a:r>
              <a:rPr lang="ru-RU" dirty="0" err="1"/>
              <a:t>преминаване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обучителни</a:t>
            </a:r>
            <a:r>
              <a:rPr lang="ru-RU" dirty="0"/>
              <a:t> модули на </a:t>
            </a:r>
            <a:r>
              <a:rPr lang="ru-RU" dirty="0" err="1"/>
              <a:t>педагогическия</a:t>
            </a:r>
            <a:r>
              <a:rPr lang="ru-RU" dirty="0"/>
              <a:t> и </a:t>
            </a:r>
            <a:r>
              <a:rPr lang="ru-RU" dirty="0" err="1"/>
              <a:t>непедагогическия</a:t>
            </a:r>
            <a:r>
              <a:rPr lang="ru-RU" dirty="0"/>
              <a:t> персонал,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помогне</a:t>
            </a:r>
            <a:r>
              <a:rPr lang="ru-RU" dirty="0"/>
              <a:t> за </a:t>
            </a:r>
            <a:r>
              <a:rPr lang="ru-RU" dirty="0" err="1"/>
              <a:t>осигуряването</a:t>
            </a:r>
            <a:r>
              <a:rPr lang="ru-RU" dirty="0"/>
              <a:t> на безопасна, </a:t>
            </a:r>
            <a:r>
              <a:rPr lang="ru-RU" dirty="0" err="1"/>
              <a:t>ефективна</a:t>
            </a:r>
            <a:r>
              <a:rPr lang="ru-RU" dirty="0"/>
              <a:t> и </a:t>
            </a:r>
            <a:r>
              <a:rPr lang="ru-RU" dirty="0" err="1"/>
              <a:t>подкрепяща</a:t>
            </a:r>
            <a:r>
              <a:rPr lang="ru-RU" dirty="0"/>
              <a:t> </a:t>
            </a:r>
            <a:r>
              <a:rPr lang="ru-RU" dirty="0" err="1"/>
              <a:t>учебна</a:t>
            </a:r>
            <a:r>
              <a:rPr lang="ru-RU" dirty="0"/>
              <a:t> среда за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. </a:t>
            </a:r>
            <a:r>
              <a:rPr lang="ru-RU" dirty="0" err="1"/>
              <a:t>Педагогическите</a:t>
            </a:r>
            <a:r>
              <a:rPr lang="ru-RU" dirty="0"/>
              <a:t> </a:t>
            </a:r>
            <a:r>
              <a:rPr lang="ru-RU" dirty="0" err="1"/>
              <a:t>специалисти</a:t>
            </a:r>
            <a:r>
              <a:rPr lang="ru-RU" dirty="0"/>
              <a:t> се </a:t>
            </a:r>
            <a:r>
              <a:rPr lang="ru-RU" dirty="0" err="1"/>
              <a:t>нуждаят</a:t>
            </a:r>
            <a:r>
              <a:rPr lang="ru-RU" dirty="0"/>
              <a:t> от </a:t>
            </a:r>
            <a:r>
              <a:rPr lang="ru-RU" dirty="0" err="1"/>
              <a:t>допълнителна</a:t>
            </a:r>
            <a:r>
              <a:rPr lang="ru-RU" dirty="0"/>
              <a:t> </a:t>
            </a:r>
            <a:r>
              <a:rPr lang="ru-RU" dirty="0" err="1"/>
              <a:t>подкрепа</a:t>
            </a:r>
            <a:r>
              <a:rPr lang="ru-RU" dirty="0"/>
              <a:t> при работа с </a:t>
            </a:r>
            <a:r>
              <a:rPr lang="ru-RU" dirty="0" err="1"/>
              <a:t>ученици</a:t>
            </a:r>
            <a:r>
              <a:rPr lang="ru-RU" dirty="0"/>
              <a:t> с проблемно поведение, </a:t>
            </a:r>
            <a:r>
              <a:rPr lang="ru-RU" dirty="0" err="1"/>
              <a:t>както</a:t>
            </a:r>
            <a:r>
              <a:rPr lang="ru-RU" dirty="0"/>
              <a:t> и от </a:t>
            </a:r>
            <a:r>
              <a:rPr lang="ru-RU" dirty="0" err="1"/>
              <a:t>системни</a:t>
            </a:r>
            <a:r>
              <a:rPr lang="ru-RU" dirty="0"/>
              <a:t> обучения по управление на </a:t>
            </a:r>
            <a:r>
              <a:rPr lang="ru-RU" dirty="0" err="1"/>
              <a:t>трудни</a:t>
            </a:r>
            <a:r>
              <a:rPr lang="ru-RU" dirty="0"/>
              <a:t> поведения, </a:t>
            </a:r>
            <a:r>
              <a:rPr lang="ru-RU" dirty="0" err="1"/>
              <a:t>емоционална</a:t>
            </a:r>
            <a:r>
              <a:rPr lang="ru-RU" dirty="0"/>
              <a:t> </a:t>
            </a:r>
            <a:r>
              <a:rPr lang="ru-RU" dirty="0" err="1"/>
              <a:t>регулация</a:t>
            </a:r>
            <a:r>
              <a:rPr lang="ru-RU" dirty="0"/>
              <a:t>, медиация и работа в ситуации на конфликт и </a:t>
            </a:r>
            <a:r>
              <a:rPr lang="ru-RU" dirty="0" err="1"/>
              <a:t>агресия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 algn="just">
              <a:buFontTx/>
              <a:buChar char="-"/>
            </a:pPr>
            <a:r>
              <a:rPr lang="ru-RU" dirty="0" err="1" smtClean="0"/>
              <a:t>проектните</a:t>
            </a:r>
            <a:r>
              <a:rPr lang="ru-RU" dirty="0" smtClean="0"/>
              <a:t> </a:t>
            </a:r>
            <a:r>
              <a:rPr lang="ru-RU" dirty="0" err="1"/>
              <a:t>дейности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допринесат</a:t>
            </a:r>
            <a:r>
              <a:rPr lang="ru-RU" dirty="0"/>
              <a:t> за </a:t>
            </a:r>
            <a:r>
              <a:rPr lang="ru-RU" dirty="0" err="1"/>
              <a:t>по-безопасна</a:t>
            </a:r>
            <a:r>
              <a:rPr lang="ru-RU" dirty="0"/>
              <a:t> и </a:t>
            </a:r>
            <a:r>
              <a:rPr lang="ru-RU" dirty="0" err="1"/>
              <a:t>подкрепяща</a:t>
            </a:r>
            <a:r>
              <a:rPr lang="ru-RU" dirty="0"/>
              <a:t> </a:t>
            </a:r>
            <a:r>
              <a:rPr lang="ru-RU" dirty="0" err="1"/>
              <a:t>училищна</a:t>
            </a:r>
            <a:r>
              <a:rPr lang="ru-RU" dirty="0"/>
              <a:t> среда; </a:t>
            </a:r>
            <a:endParaRPr lang="ru-RU" dirty="0"/>
          </a:p>
          <a:p>
            <a:pPr marL="285750" indent="-285750" algn="just">
              <a:buFontTx/>
              <a:buChar char="-"/>
            </a:pPr>
            <a:r>
              <a:rPr lang="ru-RU" dirty="0" err="1" smtClean="0"/>
              <a:t>очаква</a:t>
            </a:r>
            <a:r>
              <a:rPr lang="ru-RU" dirty="0" smtClean="0"/>
              <a:t> </a:t>
            </a:r>
            <a:r>
              <a:rPr lang="ru-RU" dirty="0"/>
              <a:t>се да се </a:t>
            </a:r>
            <a:r>
              <a:rPr lang="ru-RU" dirty="0" err="1"/>
              <a:t>намали</a:t>
            </a:r>
            <a:r>
              <a:rPr lang="ru-RU" dirty="0"/>
              <a:t> </a:t>
            </a:r>
            <a:r>
              <a:rPr lang="ru-RU" dirty="0" err="1"/>
              <a:t>насилието</a:t>
            </a:r>
            <a:r>
              <a:rPr lang="ru-RU" dirty="0"/>
              <a:t> и </a:t>
            </a:r>
            <a:r>
              <a:rPr lang="ru-RU" dirty="0" err="1"/>
              <a:t>агресията</a:t>
            </a:r>
            <a:r>
              <a:rPr lang="ru-RU" dirty="0"/>
              <a:t> в </a:t>
            </a:r>
            <a:r>
              <a:rPr lang="ru-RU" dirty="0" err="1"/>
              <a:t>училището</a:t>
            </a:r>
            <a:r>
              <a:rPr lang="ru-RU" dirty="0"/>
              <a:t>, да се </a:t>
            </a:r>
            <a:r>
              <a:rPr lang="ru-RU" dirty="0" err="1"/>
              <a:t>повиши</a:t>
            </a:r>
            <a:r>
              <a:rPr lang="ru-RU" dirty="0"/>
              <a:t> </a:t>
            </a:r>
            <a:r>
              <a:rPr lang="ru-RU" dirty="0" err="1"/>
              <a:t>чувството</a:t>
            </a:r>
            <a:r>
              <a:rPr lang="ru-RU" dirty="0"/>
              <a:t> за </a:t>
            </a:r>
            <a:r>
              <a:rPr lang="ru-RU" dirty="0" err="1"/>
              <a:t>сигурност</a:t>
            </a:r>
            <a:r>
              <a:rPr lang="ru-RU" dirty="0"/>
              <a:t> и </a:t>
            </a:r>
            <a:r>
              <a:rPr lang="ru-RU" dirty="0" err="1"/>
              <a:t>приобщеност</a:t>
            </a:r>
            <a:r>
              <a:rPr lang="ru-RU" dirty="0"/>
              <a:t> сред </a:t>
            </a:r>
            <a:r>
              <a:rPr lang="ru-RU" dirty="0" err="1"/>
              <a:t>учениците</a:t>
            </a:r>
            <a:r>
              <a:rPr lang="ru-RU" dirty="0"/>
              <a:t>, да се </a:t>
            </a:r>
            <a:r>
              <a:rPr lang="ru-RU" dirty="0" err="1"/>
              <a:t>подобри</a:t>
            </a:r>
            <a:r>
              <a:rPr lang="ru-RU" dirty="0"/>
              <a:t> </a:t>
            </a:r>
            <a:r>
              <a:rPr lang="ru-RU" dirty="0" err="1"/>
              <a:t>взаимодействието</a:t>
            </a:r>
            <a:r>
              <a:rPr lang="ru-RU" dirty="0"/>
              <a:t> между учители, родители и </a:t>
            </a:r>
            <a:r>
              <a:rPr lang="ru-RU" dirty="0" err="1"/>
              <a:t>общността</a:t>
            </a:r>
            <a:r>
              <a:rPr lang="ru-RU" dirty="0"/>
              <a:t> и да се </a:t>
            </a:r>
            <a:r>
              <a:rPr lang="ru-RU" dirty="0" err="1"/>
              <a:t>създаде</a:t>
            </a:r>
            <a:r>
              <a:rPr lang="ru-RU" dirty="0"/>
              <a:t> позитивен </a:t>
            </a:r>
            <a:r>
              <a:rPr lang="ru-RU" dirty="0" err="1"/>
              <a:t>училищен</a:t>
            </a:r>
            <a:r>
              <a:rPr lang="ru-RU" dirty="0"/>
              <a:t> климат.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374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1324851" y="2047836"/>
            <a:ext cx="95422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Дейност</a:t>
            </a:r>
            <a:r>
              <a:rPr lang="ru-RU" sz="2400" b="1" dirty="0" smtClean="0"/>
              <a:t> 1. </a:t>
            </a:r>
            <a:r>
              <a:rPr lang="en-GB" sz="2400" b="1" dirty="0" smtClean="0"/>
              <a:t>- </a:t>
            </a:r>
            <a:r>
              <a:rPr lang="ru-RU" sz="2400" b="1" dirty="0" err="1" smtClean="0"/>
              <a:t>Повишаване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управленския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капацитет</a:t>
            </a:r>
            <a:r>
              <a:rPr lang="ru-RU" sz="2400" b="1" dirty="0" smtClean="0"/>
              <a:t> и </a:t>
            </a:r>
            <a:r>
              <a:rPr lang="ru-RU" sz="2400" b="1" dirty="0" err="1" smtClean="0"/>
              <a:t>педагогическите</a:t>
            </a:r>
            <a:r>
              <a:rPr lang="ru-RU" sz="2400" b="1" dirty="0" smtClean="0"/>
              <a:t> умения на </a:t>
            </a:r>
            <a:r>
              <a:rPr lang="ru-RU" sz="2400" b="1" dirty="0" err="1" smtClean="0"/>
              <a:t>училищно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ниво</a:t>
            </a:r>
            <a:endParaRPr lang="ru-RU" sz="2400" b="1" dirty="0" smtClean="0"/>
          </a:p>
          <a:p>
            <a:pPr algn="ctr"/>
            <a:endParaRPr lang="ru-RU" sz="2400" b="1" dirty="0" smtClean="0"/>
          </a:p>
          <a:p>
            <a:r>
              <a:rPr lang="ru-RU" dirty="0" smtClean="0"/>
              <a:t>1.1. </a:t>
            </a:r>
            <a:r>
              <a:rPr lang="ru-RU" dirty="0" err="1"/>
              <a:t>А</a:t>
            </a:r>
            <a:r>
              <a:rPr lang="ru-RU" dirty="0" err="1" smtClean="0"/>
              <a:t>ктуализиране</a:t>
            </a:r>
            <a:r>
              <a:rPr lang="ru-RU" dirty="0" smtClean="0"/>
              <a:t> на </a:t>
            </a:r>
            <a:r>
              <a:rPr lang="ru-RU" dirty="0" err="1" smtClean="0"/>
              <a:t>училищен</a:t>
            </a:r>
            <a:r>
              <a:rPr lang="ru-RU" dirty="0" smtClean="0"/>
              <a:t> план/</a:t>
            </a:r>
            <a:r>
              <a:rPr lang="ru-RU" dirty="0" err="1" smtClean="0"/>
              <a:t>програма</a:t>
            </a:r>
            <a:r>
              <a:rPr lang="ru-RU" dirty="0" smtClean="0"/>
              <a:t> за превенция на тормоза и </a:t>
            </a:r>
            <a:r>
              <a:rPr lang="ru-RU" dirty="0" err="1" smtClean="0"/>
              <a:t>агресията</a:t>
            </a:r>
            <a:r>
              <a:rPr lang="ru-RU" dirty="0" smtClean="0"/>
              <a:t> с </a:t>
            </a:r>
            <a:r>
              <a:rPr lang="ru-RU" dirty="0" err="1" smtClean="0"/>
              <a:t>механизъм</a:t>
            </a:r>
            <a:r>
              <a:rPr lang="ru-RU" dirty="0" smtClean="0"/>
              <a:t> за мониторинг/оценка за </a:t>
            </a:r>
            <a:r>
              <a:rPr lang="ru-RU" dirty="0" err="1" smtClean="0"/>
              <a:t>прилагане</a:t>
            </a:r>
            <a:r>
              <a:rPr lang="ru-RU" dirty="0" smtClean="0"/>
              <a:t> на </a:t>
            </a:r>
            <a:r>
              <a:rPr lang="ru-RU" dirty="0" err="1" smtClean="0"/>
              <a:t>училищен</a:t>
            </a:r>
            <a:r>
              <a:rPr lang="ru-RU" dirty="0" smtClean="0"/>
              <a:t> подход.</a:t>
            </a:r>
          </a:p>
          <a:p>
            <a:r>
              <a:rPr lang="ru-RU" dirty="0" smtClean="0"/>
              <a:t>1.2. </a:t>
            </a:r>
            <a:r>
              <a:rPr lang="ru-RU" dirty="0" err="1" smtClean="0"/>
              <a:t>Дейности</a:t>
            </a:r>
            <a:r>
              <a:rPr lang="ru-RU" dirty="0" smtClean="0"/>
              <a:t> и </a:t>
            </a:r>
            <a:r>
              <a:rPr lang="ru-RU" dirty="0" err="1" smtClean="0"/>
              <a:t>събития</a:t>
            </a:r>
            <a:r>
              <a:rPr lang="ru-RU" dirty="0" smtClean="0"/>
              <a:t> на звено „Медиация“</a:t>
            </a:r>
            <a:r>
              <a:rPr lang="en-GB" dirty="0" smtClean="0"/>
              <a:t>.</a:t>
            </a:r>
            <a:endParaRPr lang="ru-RU" dirty="0" smtClean="0"/>
          </a:p>
          <a:p>
            <a:r>
              <a:rPr lang="ru-RU" dirty="0" smtClean="0"/>
              <a:t>1.3. Обучение на </a:t>
            </a:r>
            <a:r>
              <a:rPr lang="ru-RU" dirty="0" err="1" smtClean="0"/>
              <a:t>педагогическите</a:t>
            </a:r>
            <a:r>
              <a:rPr lang="ru-RU" dirty="0" smtClean="0"/>
              <a:t> </a:t>
            </a:r>
            <a:r>
              <a:rPr lang="ru-RU" dirty="0" err="1" smtClean="0"/>
              <a:t>специалисти</a:t>
            </a:r>
            <a:r>
              <a:rPr lang="en-GB" dirty="0" smtClean="0"/>
              <a:t>.</a:t>
            </a:r>
          </a:p>
          <a:p>
            <a:r>
              <a:rPr lang="ru-RU" dirty="0"/>
              <a:t>1.4. </a:t>
            </a:r>
            <a:r>
              <a:rPr lang="ru-RU" dirty="0" err="1" smtClean="0"/>
              <a:t>Дискусионен</a:t>
            </a:r>
            <a:r>
              <a:rPr lang="ru-RU" dirty="0" smtClean="0"/>
              <a:t> </a:t>
            </a:r>
            <a:r>
              <a:rPr lang="ru-RU" dirty="0" err="1"/>
              <a:t>училищен</a:t>
            </a:r>
            <a:r>
              <a:rPr lang="ru-RU" dirty="0"/>
              <a:t> форум "</a:t>
            </a:r>
            <a:r>
              <a:rPr lang="ru-RU" dirty="0" err="1"/>
              <a:t>Агресията</a:t>
            </a:r>
            <a:r>
              <a:rPr lang="ru-RU" dirty="0"/>
              <a:t> в училище и начините за </a:t>
            </a:r>
            <a:r>
              <a:rPr lang="ru-RU" dirty="0" err="1"/>
              <a:t>нейното</a:t>
            </a:r>
            <a:r>
              <a:rPr lang="ru-RU" dirty="0"/>
              <a:t> </a:t>
            </a:r>
            <a:r>
              <a:rPr lang="ru-RU" dirty="0" err="1" smtClean="0"/>
              <a:t>преодоляване</a:t>
            </a:r>
            <a:r>
              <a:rPr lang="ru-RU" dirty="0" smtClean="0"/>
              <a:t>"</a:t>
            </a:r>
          </a:p>
          <a:p>
            <a:r>
              <a:rPr lang="ru-RU" dirty="0"/>
              <a:t>1.5. </a:t>
            </a:r>
            <a:r>
              <a:rPr lang="ru-RU" dirty="0" err="1"/>
              <a:t>Кръгла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 за </a:t>
            </a:r>
            <a:r>
              <a:rPr lang="ru-RU" dirty="0" err="1"/>
              <a:t>актуализиране</a:t>
            </a:r>
            <a:r>
              <a:rPr lang="ru-RU" dirty="0"/>
              <a:t> на План </a:t>
            </a:r>
            <a:r>
              <a:rPr lang="ru-RU" dirty="0" err="1"/>
              <a:t>програма</a:t>
            </a:r>
            <a:r>
              <a:rPr lang="ru-RU" dirty="0"/>
              <a:t> за превенция на </a:t>
            </a:r>
            <a:r>
              <a:rPr lang="ru-RU" dirty="0" err="1" smtClean="0"/>
              <a:t>агресията</a:t>
            </a:r>
            <a:r>
              <a:rPr lang="ru-RU" dirty="0" smtClean="0"/>
              <a:t>.</a:t>
            </a:r>
          </a:p>
          <a:p>
            <a:r>
              <a:rPr lang="ru-RU" dirty="0"/>
              <a:t>1.6. </a:t>
            </a:r>
            <a:r>
              <a:rPr lang="ru-RU" dirty="0" err="1"/>
              <a:t>Учебно</a:t>
            </a:r>
            <a:r>
              <a:rPr lang="ru-RU" dirty="0"/>
              <a:t> посещение в </a:t>
            </a:r>
            <a:r>
              <a:rPr lang="ru-RU" dirty="0" err="1" smtClean="0"/>
              <a:t>друго</a:t>
            </a:r>
            <a:r>
              <a:rPr lang="ru-RU" dirty="0" smtClean="0"/>
              <a:t> училище.</a:t>
            </a:r>
            <a:endParaRPr lang="ru-RU" dirty="0" smtClean="0"/>
          </a:p>
          <a:p>
            <a:pPr algn="ct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5997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349700" y="2382559"/>
            <a:ext cx="7492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/>
              <a:t>Дейност</a:t>
            </a:r>
            <a:r>
              <a:rPr lang="ru-RU" sz="2800" b="1" dirty="0" smtClean="0"/>
              <a:t> 2. </a:t>
            </a:r>
            <a:r>
              <a:rPr lang="ru-RU" sz="2800" b="1" dirty="0" err="1" smtClean="0"/>
              <a:t>Ефективна</a:t>
            </a:r>
            <a:r>
              <a:rPr lang="ru-RU" sz="2800" b="1" dirty="0" smtClean="0"/>
              <a:t> работа с родители и взаимодействие с </a:t>
            </a:r>
            <a:r>
              <a:rPr lang="ru-RU" sz="2800" b="1" dirty="0" err="1" smtClean="0"/>
              <a:t>местната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общност</a:t>
            </a:r>
            <a:endParaRPr lang="ru-RU" sz="2800" b="1" dirty="0" smtClean="0"/>
          </a:p>
          <a:p>
            <a:pPr algn="ctr"/>
            <a:endParaRPr lang="en-GB" sz="2600" b="1" dirty="0" smtClean="0"/>
          </a:p>
          <a:p>
            <a:r>
              <a:rPr lang="ru-RU" sz="2400" dirty="0"/>
              <a:t>2.1. </a:t>
            </a:r>
            <a:r>
              <a:rPr lang="ru-RU" sz="2400" dirty="0" err="1"/>
              <a:t>Поддейност</a:t>
            </a:r>
            <a:r>
              <a:rPr lang="ru-RU" sz="2400" dirty="0"/>
              <a:t> </a:t>
            </a:r>
            <a:r>
              <a:rPr lang="ru-RU" sz="2400" dirty="0" err="1"/>
              <a:t>Работилници</a:t>
            </a:r>
            <a:r>
              <a:rPr lang="ru-RU" sz="2400" dirty="0"/>
              <a:t> за </a:t>
            </a:r>
            <a:r>
              <a:rPr lang="ru-RU" sz="2400" dirty="0" smtClean="0"/>
              <a:t>родители.</a:t>
            </a:r>
          </a:p>
          <a:p>
            <a:r>
              <a:rPr lang="ru-RU" sz="2400" dirty="0"/>
              <a:t>2.2. </a:t>
            </a:r>
            <a:r>
              <a:rPr lang="ru-RU" sz="2400" dirty="0" err="1"/>
              <a:t>Поддейност</a:t>
            </a:r>
            <a:r>
              <a:rPr lang="ru-RU" sz="2400" dirty="0"/>
              <a:t> </a:t>
            </a:r>
            <a:r>
              <a:rPr lang="ru-RU" sz="2400" dirty="0" err="1"/>
              <a:t>Събитие</a:t>
            </a:r>
            <a:r>
              <a:rPr lang="ru-RU" sz="2400" dirty="0"/>
              <a:t> с родители </a:t>
            </a:r>
            <a:r>
              <a:rPr lang="ru-RU" sz="2400" dirty="0" smtClean="0"/>
              <a:t>- </a:t>
            </a:r>
            <a:r>
              <a:rPr lang="ru-RU" sz="2400" dirty="0" err="1" smtClean="0"/>
              <a:t>присъствено</a:t>
            </a:r>
            <a:r>
              <a:rPr lang="ru-RU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618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271062" y="2700945"/>
            <a:ext cx="96498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err="1" smtClean="0"/>
              <a:t>Дейност</a:t>
            </a:r>
            <a:r>
              <a:rPr lang="ru-RU" sz="2600" b="1" dirty="0" smtClean="0"/>
              <a:t> 3. </a:t>
            </a:r>
            <a:r>
              <a:rPr lang="ru-RU" sz="2600" b="1" dirty="0" err="1" smtClean="0"/>
              <a:t>Развиване</a:t>
            </a:r>
            <a:r>
              <a:rPr lang="ru-RU" sz="2600" b="1" dirty="0" smtClean="0"/>
              <a:t> на </a:t>
            </a:r>
            <a:r>
              <a:rPr lang="ru-RU" sz="2600" b="1" dirty="0" err="1" smtClean="0"/>
              <a:t>социално-емоционални</a:t>
            </a:r>
            <a:r>
              <a:rPr lang="ru-RU" sz="2600" b="1" dirty="0" smtClean="0"/>
              <a:t> </a:t>
            </a:r>
            <a:endParaRPr lang="ru-RU" sz="2600" b="1" dirty="0" smtClean="0"/>
          </a:p>
          <a:p>
            <a:pPr algn="ctr"/>
            <a:r>
              <a:rPr lang="ru-RU" sz="2600" b="1" dirty="0" smtClean="0"/>
              <a:t>умения </a:t>
            </a:r>
            <a:r>
              <a:rPr lang="ru-RU" sz="2600" b="1" dirty="0" smtClean="0"/>
              <a:t>на </a:t>
            </a:r>
            <a:r>
              <a:rPr lang="ru-RU" sz="2600" b="1" dirty="0" err="1" smtClean="0"/>
              <a:t>учениците</a:t>
            </a:r>
            <a:endParaRPr lang="ru-RU" sz="2600" b="1" dirty="0" smtClean="0"/>
          </a:p>
          <a:p>
            <a:pPr algn="ctr"/>
            <a:endParaRPr lang="en-GB" sz="2600" b="1" dirty="0" smtClean="0"/>
          </a:p>
          <a:p>
            <a:r>
              <a:rPr lang="ru-RU" dirty="0"/>
              <a:t>3.1. </a:t>
            </a:r>
            <a:r>
              <a:rPr lang="ru-RU" dirty="0"/>
              <a:t>"</a:t>
            </a:r>
            <a:r>
              <a:rPr lang="ru-RU" dirty="0" err="1"/>
              <a:t>Ученици</a:t>
            </a:r>
            <a:r>
              <a:rPr lang="ru-RU" dirty="0"/>
              <a:t>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агресията</a:t>
            </a:r>
            <a:r>
              <a:rPr lang="ru-RU" dirty="0"/>
              <a:t>" - </a:t>
            </a:r>
            <a:r>
              <a:rPr lang="ru-RU" dirty="0" err="1"/>
              <a:t>създаване</a:t>
            </a:r>
            <a:r>
              <a:rPr lang="ru-RU" dirty="0"/>
              <a:t> на </a:t>
            </a:r>
            <a:r>
              <a:rPr lang="ru-RU" dirty="0" err="1"/>
              <a:t>училищен</a:t>
            </a:r>
            <a:r>
              <a:rPr lang="ru-RU" dirty="0"/>
              <a:t> </a:t>
            </a:r>
            <a:r>
              <a:rPr lang="ru-RU" dirty="0" err="1"/>
              <a:t>дигитарен</a:t>
            </a:r>
            <a:r>
              <a:rPr lang="ru-RU" dirty="0"/>
              <a:t> </a:t>
            </a:r>
            <a:r>
              <a:rPr lang="ru-RU" dirty="0" err="1"/>
              <a:t>ресурсен</a:t>
            </a:r>
            <a:r>
              <a:rPr lang="ru-RU" dirty="0"/>
              <a:t> </a:t>
            </a:r>
            <a:r>
              <a:rPr lang="ru-RU" dirty="0" err="1"/>
              <a:t>център</a:t>
            </a:r>
            <a:r>
              <a:rPr lang="ru-RU" dirty="0"/>
              <a:t> с </a:t>
            </a:r>
            <a:r>
              <a:rPr lang="ru-RU" dirty="0" err="1"/>
              <a:t>материали</a:t>
            </a:r>
            <a:r>
              <a:rPr lang="ru-RU" dirty="0"/>
              <a:t> и </a:t>
            </a:r>
            <a:r>
              <a:rPr lang="ru-RU" dirty="0" err="1"/>
              <a:t>видеа</a:t>
            </a:r>
            <a:r>
              <a:rPr lang="ru-RU" dirty="0"/>
              <a:t>, </a:t>
            </a:r>
            <a:r>
              <a:rPr lang="ru-RU" dirty="0" err="1"/>
              <a:t>разработени</a:t>
            </a:r>
            <a:r>
              <a:rPr lang="ru-RU" dirty="0"/>
              <a:t> от </a:t>
            </a:r>
            <a:r>
              <a:rPr lang="ru-RU" dirty="0" err="1" smtClean="0"/>
              <a:t>ученици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/>
              <a:t>3.2. Работа на Клуб "</a:t>
            </a:r>
            <a:r>
              <a:rPr lang="ru-RU" dirty="0" err="1"/>
              <a:t>Добротворци</a:t>
            </a:r>
            <a:r>
              <a:rPr lang="ru-RU" dirty="0"/>
              <a:t> в </a:t>
            </a:r>
            <a:r>
              <a:rPr lang="ru-RU" dirty="0" smtClean="0"/>
              <a:t>училище"</a:t>
            </a:r>
          </a:p>
          <a:p>
            <a:r>
              <a:rPr lang="ru-RU" dirty="0"/>
              <a:t>3.3. </a:t>
            </a:r>
            <a:r>
              <a:rPr lang="ru-RU" dirty="0" err="1"/>
              <a:t>Провеждане</a:t>
            </a:r>
            <a:r>
              <a:rPr lang="ru-RU" dirty="0"/>
              <a:t> на 2 </a:t>
            </a:r>
            <a:r>
              <a:rPr lang="ru-RU" dirty="0" err="1"/>
              <a:t>дебата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/>
              <a:t>тема "За и против </a:t>
            </a:r>
            <a:r>
              <a:rPr lang="ru-RU" dirty="0" err="1" smtClean="0"/>
              <a:t>видеоигрите</a:t>
            </a:r>
            <a:r>
              <a:rPr lang="ru-RU" dirty="0" smtClean="0"/>
              <a:t>"</a:t>
            </a:r>
          </a:p>
          <a:p>
            <a:r>
              <a:rPr lang="ru-RU" dirty="0" smtClean="0"/>
              <a:t>3.4</a:t>
            </a:r>
            <a:r>
              <a:rPr lang="ru-RU" dirty="0"/>
              <a:t>. </a:t>
            </a:r>
            <a:r>
              <a:rPr lang="ru-RU" dirty="0" err="1"/>
              <a:t>Допълнителни</a:t>
            </a:r>
            <a:r>
              <a:rPr lang="ru-RU" dirty="0"/>
              <a:t> занимания по </a:t>
            </a:r>
            <a:r>
              <a:rPr lang="ru-RU" dirty="0" err="1"/>
              <a:t>гражданското</a:t>
            </a:r>
            <a:r>
              <a:rPr lang="ru-RU" dirty="0"/>
              <a:t>,  </a:t>
            </a:r>
            <a:r>
              <a:rPr lang="ru-RU" dirty="0" err="1"/>
              <a:t>екологичното</a:t>
            </a:r>
            <a:r>
              <a:rPr lang="ru-RU" dirty="0"/>
              <a:t> и </a:t>
            </a:r>
            <a:r>
              <a:rPr lang="ru-RU" dirty="0" err="1"/>
              <a:t>интеркултурно</a:t>
            </a:r>
            <a:r>
              <a:rPr lang="ru-RU" dirty="0"/>
              <a:t> </a:t>
            </a:r>
            <a:r>
              <a:rPr lang="ru-RU" dirty="0" smtClean="0"/>
              <a:t>образование.</a:t>
            </a:r>
          </a:p>
        </p:txBody>
      </p:sp>
    </p:spTree>
    <p:extLst>
      <p:ext uri="{BB962C8B-B14F-4D97-AF65-F5344CB8AC3E}">
        <p14:creationId xmlns:p14="http://schemas.microsoft.com/office/powerpoint/2010/main" val="357183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560288" y="3162610"/>
            <a:ext cx="90714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/>
              <a:t>Проектът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за цел да </a:t>
            </a:r>
            <a:r>
              <a:rPr lang="ru-RU" dirty="0" err="1"/>
              <a:t>създаде</a:t>
            </a:r>
            <a:r>
              <a:rPr lang="ru-RU" dirty="0"/>
              <a:t> безопасна, </a:t>
            </a:r>
            <a:r>
              <a:rPr lang="ru-RU" dirty="0" err="1"/>
              <a:t>подкрепяща</a:t>
            </a:r>
            <a:r>
              <a:rPr lang="ru-RU" dirty="0"/>
              <a:t> и позитивна </a:t>
            </a:r>
            <a:r>
              <a:rPr lang="ru-RU" dirty="0" err="1"/>
              <a:t>учебна</a:t>
            </a:r>
            <a:r>
              <a:rPr lang="ru-RU" dirty="0"/>
              <a:t> среда в </a:t>
            </a:r>
            <a:r>
              <a:rPr lang="ru-RU" dirty="0" err="1"/>
              <a:t>Средно</a:t>
            </a:r>
            <a:r>
              <a:rPr lang="ru-RU" dirty="0"/>
              <a:t> училище „Никола </a:t>
            </a:r>
            <a:r>
              <a:rPr lang="ru-RU" dirty="0" err="1"/>
              <a:t>Войводов</a:t>
            </a:r>
            <a:r>
              <a:rPr lang="ru-RU" dirty="0"/>
              <a:t>“ – </a:t>
            </a:r>
            <a:r>
              <a:rPr lang="ru-RU" dirty="0" err="1"/>
              <a:t>Враца</a:t>
            </a:r>
            <a:r>
              <a:rPr lang="ru-RU" dirty="0"/>
              <a:t>, чрез превенция и </a:t>
            </a:r>
            <a:r>
              <a:rPr lang="ru-RU" dirty="0" err="1"/>
              <a:t>намаляване</a:t>
            </a:r>
            <a:r>
              <a:rPr lang="ru-RU" dirty="0"/>
              <a:t> на тормоза, </a:t>
            </a:r>
            <a:r>
              <a:rPr lang="ru-RU" dirty="0" err="1"/>
              <a:t>насилието</a:t>
            </a:r>
            <a:r>
              <a:rPr lang="ru-RU" dirty="0"/>
              <a:t> и </a:t>
            </a:r>
            <a:r>
              <a:rPr lang="ru-RU" dirty="0" err="1"/>
              <a:t>агресивното</a:t>
            </a:r>
            <a:r>
              <a:rPr lang="ru-RU" dirty="0"/>
              <a:t> поведение сред </a:t>
            </a:r>
            <a:r>
              <a:rPr lang="ru-RU" dirty="0" err="1"/>
              <a:t>учениците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постигнато</a:t>
            </a:r>
            <a:r>
              <a:rPr lang="ru-RU" dirty="0"/>
              <a:t>, чрез </a:t>
            </a:r>
            <a:r>
              <a:rPr lang="ru-RU" dirty="0" err="1"/>
              <a:t>активното</a:t>
            </a:r>
            <a:r>
              <a:rPr lang="ru-RU" dirty="0"/>
              <a:t> </a:t>
            </a:r>
            <a:r>
              <a:rPr lang="ru-RU" dirty="0" err="1"/>
              <a:t>включване</a:t>
            </a:r>
            <a:r>
              <a:rPr lang="ru-RU" dirty="0"/>
              <a:t> на </a:t>
            </a:r>
            <a:r>
              <a:rPr lang="ru-RU" dirty="0" err="1"/>
              <a:t>педагогическите</a:t>
            </a:r>
            <a:r>
              <a:rPr lang="ru-RU" dirty="0"/>
              <a:t> </a:t>
            </a:r>
            <a:r>
              <a:rPr lang="ru-RU" dirty="0" err="1"/>
              <a:t>специалисти</a:t>
            </a:r>
            <a:r>
              <a:rPr lang="ru-RU" dirty="0"/>
              <a:t>, </a:t>
            </a:r>
            <a:r>
              <a:rPr lang="ru-RU" dirty="0" err="1"/>
              <a:t>учениците</a:t>
            </a:r>
            <a:r>
              <a:rPr lang="ru-RU" dirty="0"/>
              <a:t> и </a:t>
            </a:r>
            <a:r>
              <a:rPr lang="ru-RU" dirty="0" err="1"/>
              <a:t>родителите</a:t>
            </a:r>
            <a:r>
              <a:rPr lang="ru-RU" dirty="0"/>
              <a:t> в </a:t>
            </a:r>
            <a:r>
              <a:rPr lang="ru-RU" dirty="0" err="1"/>
              <a:t>процесите</a:t>
            </a:r>
            <a:r>
              <a:rPr lang="ru-RU" dirty="0"/>
              <a:t> на превенция и посредничество, </a:t>
            </a:r>
            <a:r>
              <a:rPr lang="ru-RU" dirty="0" err="1"/>
              <a:t>като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начин </a:t>
            </a:r>
            <a:r>
              <a:rPr lang="ru-RU" dirty="0" err="1"/>
              <a:t>ще</a:t>
            </a:r>
            <a:r>
              <a:rPr lang="ru-RU" dirty="0"/>
              <a:t> се </a:t>
            </a:r>
            <a:r>
              <a:rPr lang="ru-RU" dirty="0" err="1"/>
              <a:t>формира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/>
              <a:t> на конструктивна </a:t>
            </a:r>
            <a:r>
              <a:rPr lang="ru-RU" dirty="0" err="1"/>
              <a:t>комуникация</a:t>
            </a:r>
            <a:r>
              <a:rPr lang="ru-RU" dirty="0"/>
              <a:t> и взаимно уважение.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5710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2036880" y="2470112"/>
            <a:ext cx="8118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/>
              <a:t>Специфични</a:t>
            </a:r>
            <a:r>
              <a:rPr lang="ru-RU" i="1" dirty="0"/>
              <a:t> цели и </a:t>
            </a:r>
            <a:r>
              <a:rPr lang="ru-RU" i="1" dirty="0" err="1"/>
              <a:t>тяхната</a:t>
            </a:r>
            <a:r>
              <a:rPr lang="ru-RU" i="1" dirty="0"/>
              <a:t> </a:t>
            </a:r>
            <a:r>
              <a:rPr lang="ru-RU" i="1" dirty="0" err="1"/>
              <a:t>връзка</a:t>
            </a:r>
            <a:r>
              <a:rPr lang="ru-RU" i="1" dirty="0"/>
              <a:t> с </a:t>
            </a:r>
            <a:r>
              <a:rPr lang="ru-RU" i="1" dirty="0" err="1"/>
              <a:t>дейностите</a:t>
            </a:r>
            <a:r>
              <a:rPr lang="ru-RU" i="1" dirty="0"/>
              <a:t> и </a:t>
            </a:r>
            <a:r>
              <a:rPr lang="ru-RU" i="1" dirty="0" err="1"/>
              <a:t>резултатите</a:t>
            </a:r>
            <a:r>
              <a:rPr lang="ru-RU" i="1" dirty="0" smtClean="0"/>
              <a:t>:</a:t>
            </a:r>
          </a:p>
          <a:p>
            <a:pPr algn="just"/>
            <a:endParaRPr lang="ru-RU" dirty="0"/>
          </a:p>
          <a:p>
            <a:pPr algn="just"/>
            <a:r>
              <a:rPr lang="ru-RU" b="1" dirty="0" err="1"/>
              <a:t>Дейности</a:t>
            </a:r>
            <a:r>
              <a:rPr lang="ru-RU" b="1" dirty="0"/>
              <a:t>: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системни</a:t>
            </a:r>
            <a:r>
              <a:rPr lang="ru-RU" dirty="0"/>
              <a:t> обучения, участие в </a:t>
            </a:r>
            <a:r>
              <a:rPr lang="ru-RU" dirty="0" err="1"/>
              <a:t>училищни</a:t>
            </a:r>
            <a:r>
              <a:rPr lang="ru-RU" dirty="0"/>
              <a:t> </a:t>
            </a:r>
            <a:r>
              <a:rPr lang="ru-RU" dirty="0" err="1"/>
              <a:t>форуми</a:t>
            </a:r>
            <a:r>
              <a:rPr lang="ru-RU" dirty="0"/>
              <a:t>, </a:t>
            </a:r>
            <a:r>
              <a:rPr lang="ru-RU" dirty="0" err="1"/>
              <a:t>кръли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инициативи</a:t>
            </a:r>
            <a:r>
              <a:rPr lang="ru-RU" dirty="0"/>
              <a:t> за </a:t>
            </a:r>
            <a:r>
              <a:rPr lang="ru-RU" dirty="0" err="1"/>
              <a:t>практическа</a:t>
            </a:r>
            <a:r>
              <a:rPr lang="ru-RU" dirty="0"/>
              <a:t>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учителите</a:t>
            </a:r>
            <a:r>
              <a:rPr lang="ru-RU" dirty="0"/>
              <a:t> при работа с </a:t>
            </a:r>
            <a:r>
              <a:rPr lang="ru-RU" dirty="0" err="1"/>
              <a:t>ученици</a:t>
            </a:r>
            <a:r>
              <a:rPr lang="ru-RU" dirty="0"/>
              <a:t> с проблемно и </a:t>
            </a:r>
            <a:r>
              <a:rPr lang="ru-RU" dirty="0" err="1"/>
              <a:t>агресивно</a:t>
            </a:r>
            <a:r>
              <a:rPr lang="ru-RU" dirty="0"/>
              <a:t> поведение (</a:t>
            </a:r>
            <a:r>
              <a:rPr lang="ru-RU" dirty="0" err="1"/>
              <a:t>Дейност</a:t>
            </a:r>
            <a:r>
              <a:rPr lang="ru-RU" dirty="0"/>
              <a:t> 1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b="1" dirty="0" err="1"/>
              <a:t>Очаквани</a:t>
            </a:r>
            <a:r>
              <a:rPr lang="ru-RU" b="1" dirty="0"/>
              <a:t> </a:t>
            </a:r>
            <a:r>
              <a:rPr lang="ru-RU" b="1" dirty="0" err="1"/>
              <a:t>резултати</a:t>
            </a:r>
            <a:r>
              <a:rPr lang="ru-RU" b="1" dirty="0"/>
              <a:t>: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управленския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и </a:t>
            </a:r>
            <a:r>
              <a:rPr lang="ru-RU" dirty="0" err="1"/>
              <a:t>педагогическите</a:t>
            </a:r>
            <a:r>
              <a:rPr lang="ru-RU" dirty="0"/>
              <a:t> умения на 80 педагогически </a:t>
            </a:r>
            <a:r>
              <a:rPr lang="ru-RU" dirty="0" err="1"/>
              <a:t>специалисти</a:t>
            </a:r>
            <a:r>
              <a:rPr lang="ru-RU" dirty="0"/>
              <a:t> и на 12 лица от </a:t>
            </a:r>
            <a:r>
              <a:rPr lang="ru-RU" dirty="0" err="1"/>
              <a:t>непедагогическия</a:t>
            </a:r>
            <a:r>
              <a:rPr lang="ru-RU" dirty="0"/>
              <a:t> персонал, с цел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уменията</a:t>
            </a:r>
            <a:r>
              <a:rPr lang="ru-RU" dirty="0"/>
              <a:t> им за превенция и </a:t>
            </a:r>
            <a:r>
              <a:rPr lang="ru-RU" dirty="0" err="1"/>
              <a:t>ефективна</a:t>
            </a:r>
            <a:r>
              <a:rPr lang="ru-RU" dirty="0"/>
              <a:t> работа с </a:t>
            </a:r>
            <a:r>
              <a:rPr lang="ru-RU" dirty="0" err="1"/>
              <a:t>ученици</a:t>
            </a:r>
            <a:r>
              <a:rPr lang="ru-RU" dirty="0"/>
              <a:t> с </a:t>
            </a:r>
            <a:r>
              <a:rPr lang="ru-RU" dirty="0" err="1" smtClean="0"/>
              <a:t>конфликти</a:t>
            </a:r>
            <a:r>
              <a:rPr lang="ru-RU" dirty="0" smtClean="0"/>
              <a:t>. </a:t>
            </a:r>
            <a:r>
              <a:rPr lang="ru-RU" dirty="0" err="1" smtClean="0"/>
              <a:t>Включване</a:t>
            </a:r>
            <a:r>
              <a:rPr lang="ru-RU" dirty="0" smtClean="0"/>
              <a:t> </a:t>
            </a:r>
            <a:r>
              <a:rPr lang="ru-RU" dirty="0"/>
              <a:t>на 50 </a:t>
            </a:r>
            <a:r>
              <a:rPr lang="ru-RU" dirty="0" err="1"/>
              <a:t>ученици</a:t>
            </a:r>
            <a:r>
              <a:rPr lang="ru-RU" dirty="0"/>
              <a:t> в </a:t>
            </a:r>
            <a:r>
              <a:rPr lang="ru-RU" dirty="0" err="1"/>
              <a:t>междуучилищни</a:t>
            </a:r>
            <a:r>
              <a:rPr lang="ru-RU" dirty="0"/>
              <a:t>,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извънучилищни</a:t>
            </a:r>
            <a:r>
              <a:rPr lang="ru-RU" dirty="0"/>
              <a:t> </a:t>
            </a:r>
            <a:r>
              <a:rPr lang="ru-RU" dirty="0" err="1"/>
              <a:t>дейности</a:t>
            </a:r>
            <a:r>
              <a:rPr lang="ru-RU" dirty="0"/>
              <a:t> по </a:t>
            </a:r>
            <a:r>
              <a:rPr lang="ru-RU" dirty="0" err="1"/>
              <a:t>Дейност</a:t>
            </a:r>
            <a:r>
              <a:rPr lang="ru-RU" dirty="0"/>
              <a:t> 1.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3020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2582856" y="2608612"/>
            <a:ext cx="70262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/>
              <a:t>Специфични</a:t>
            </a:r>
            <a:r>
              <a:rPr lang="ru-RU" i="1" dirty="0"/>
              <a:t> цели и </a:t>
            </a:r>
            <a:r>
              <a:rPr lang="ru-RU" i="1" dirty="0" err="1"/>
              <a:t>тяхната</a:t>
            </a:r>
            <a:r>
              <a:rPr lang="ru-RU" i="1" dirty="0"/>
              <a:t> </a:t>
            </a:r>
            <a:r>
              <a:rPr lang="ru-RU" i="1" dirty="0" err="1"/>
              <a:t>връзка</a:t>
            </a:r>
            <a:r>
              <a:rPr lang="ru-RU" i="1" dirty="0"/>
              <a:t> с </a:t>
            </a:r>
            <a:r>
              <a:rPr lang="ru-RU" i="1" dirty="0" err="1"/>
              <a:t>дейностите</a:t>
            </a:r>
            <a:r>
              <a:rPr lang="ru-RU" i="1" dirty="0"/>
              <a:t> и </a:t>
            </a:r>
            <a:r>
              <a:rPr lang="ru-RU" i="1" dirty="0" err="1"/>
              <a:t>резултатите</a:t>
            </a:r>
            <a:r>
              <a:rPr lang="ru-RU" i="1" dirty="0" smtClean="0"/>
              <a:t>:</a:t>
            </a:r>
          </a:p>
          <a:p>
            <a:pPr algn="just"/>
            <a:endParaRPr lang="ru-RU" dirty="0" smtClean="0"/>
          </a:p>
          <a:p>
            <a:pPr algn="ctr"/>
            <a:r>
              <a:rPr lang="ru-RU" b="1" dirty="0" err="1"/>
              <a:t>Назначаване</a:t>
            </a:r>
            <a:r>
              <a:rPr lang="ru-RU" b="1" dirty="0"/>
              <a:t> на </a:t>
            </a:r>
            <a:r>
              <a:rPr lang="ru-RU" b="1" dirty="0" err="1"/>
              <a:t>училищен</a:t>
            </a:r>
            <a:r>
              <a:rPr lang="ru-RU" b="1" dirty="0"/>
              <a:t> </a:t>
            </a:r>
            <a:r>
              <a:rPr lang="ru-RU" b="1" dirty="0" smtClean="0"/>
              <a:t>медиатор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err="1" smtClean="0"/>
              <a:t>Дейности</a:t>
            </a:r>
            <a:r>
              <a:rPr lang="ru-RU" b="1" dirty="0"/>
              <a:t>: </a:t>
            </a:r>
            <a:r>
              <a:rPr lang="ru-RU" dirty="0" err="1"/>
              <a:t>Назначаване</a:t>
            </a:r>
            <a:r>
              <a:rPr lang="ru-RU" dirty="0"/>
              <a:t> на </a:t>
            </a:r>
            <a:r>
              <a:rPr lang="ru-RU" dirty="0" err="1"/>
              <a:t>училищен</a:t>
            </a:r>
            <a:r>
              <a:rPr lang="ru-RU" dirty="0"/>
              <a:t> медиатор за посредничество при </a:t>
            </a:r>
            <a:r>
              <a:rPr lang="ru-RU" dirty="0" err="1"/>
              <a:t>конфликти</a:t>
            </a:r>
            <a:r>
              <a:rPr lang="ru-RU" dirty="0"/>
              <a:t>, наблюдение и </a:t>
            </a:r>
            <a:r>
              <a:rPr lang="ru-RU" dirty="0" err="1"/>
              <a:t>ранна</a:t>
            </a:r>
            <a:r>
              <a:rPr lang="ru-RU" dirty="0"/>
              <a:t> интервенция (</a:t>
            </a:r>
            <a:r>
              <a:rPr lang="ru-RU" dirty="0" err="1"/>
              <a:t>Дейност</a:t>
            </a:r>
            <a:r>
              <a:rPr lang="ru-RU" dirty="0"/>
              <a:t> 1)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 err="1" smtClean="0"/>
              <a:t>Очаквани</a:t>
            </a:r>
            <a:r>
              <a:rPr lang="ru-RU" b="1" dirty="0" smtClean="0"/>
              <a:t> </a:t>
            </a:r>
            <a:r>
              <a:rPr lang="ru-RU" b="1" dirty="0" err="1"/>
              <a:t>резултати</a:t>
            </a:r>
            <a:r>
              <a:rPr lang="ru-RU" b="1" dirty="0"/>
              <a:t>: </a:t>
            </a:r>
            <a:r>
              <a:rPr lang="ru-RU" dirty="0" err="1"/>
              <a:t>Ефективна</a:t>
            </a:r>
            <a:r>
              <a:rPr lang="ru-RU" dirty="0"/>
              <a:t> превенция на </a:t>
            </a:r>
            <a:r>
              <a:rPr lang="ru-RU" dirty="0" err="1"/>
              <a:t>конфликти</a:t>
            </a:r>
            <a:r>
              <a:rPr lang="ru-RU" dirty="0"/>
              <a:t>,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агресивното</a:t>
            </a:r>
            <a:r>
              <a:rPr lang="ru-RU" dirty="0"/>
              <a:t> поведение и </a:t>
            </a:r>
            <a:r>
              <a:rPr lang="ru-RU" dirty="0" err="1"/>
              <a:t>изграждане</a:t>
            </a:r>
            <a:r>
              <a:rPr lang="ru-RU" dirty="0"/>
              <a:t> на конструктивна </a:t>
            </a:r>
            <a:r>
              <a:rPr lang="ru-RU" dirty="0" err="1"/>
              <a:t>комуникация</a:t>
            </a:r>
            <a:r>
              <a:rPr lang="ru-RU" dirty="0"/>
              <a:t> между </a:t>
            </a:r>
            <a:r>
              <a:rPr lang="ru-RU" dirty="0" err="1"/>
              <a:t>ученици</a:t>
            </a:r>
            <a:r>
              <a:rPr lang="ru-RU" dirty="0"/>
              <a:t>, родители и учители.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002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2540220" y="2470112"/>
            <a:ext cx="71115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/>
              <a:t>Специфични</a:t>
            </a:r>
            <a:r>
              <a:rPr lang="ru-RU" i="1" dirty="0"/>
              <a:t> цели и </a:t>
            </a:r>
            <a:r>
              <a:rPr lang="ru-RU" i="1" dirty="0" err="1"/>
              <a:t>тяхната</a:t>
            </a:r>
            <a:r>
              <a:rPr lang="ru-RU" i="1" dirty="0"/>
              <a:t> </a:t>
            </a:r>
            <a:r>
              <a:rPr lang="ru-RU" i="1" dirty="0" err="1"/>
              <a:t>връзка</a:t>
            </a:r>
            <a:r>
              <a:rPr lang="ru-RU" i="1" dirty="0"/>
              <a:t> с </a:t>
            </a:r>
            <a:r>
              <a:rPr lang="ru-RU" i="1" dirty="0" err="1"/>
              <a:t>дейностите</a:t>
            </a:r>
            <a:r>
              <a:rPr lang="ru-RU" i="1" dirty="0"/>
              <a:t> и </a:t>
            </a:r>
            <a:r>
              <a:rPr lang="ru-RU" i="1" dirty="0" err="1"/>
              <a:t>резултатите</a:t>
            </a:r>
            <a:r>
              <a:rPr lang="ru-RU" i="1" dirty="0" smtClean="0"/>
              <a:t>:</a:t>
            </a:r>
          </a:p>
          <a:p>
            <a:pPr algn="just"/>
            <a:endParaRPr lang="ru-RU" dirty="0" smtClean="0"/>
          </a:p>
          <a:p>
            <a:pPr algn="ctr"/>
            <a:r>
              <a:rPr lang="ru-RU" b="1" dirty="0" err="1"/>
              <a:t>Ангажиране</a:t>
            </a:r>
            <a:r>
              <a:rPr lang="ru-RU" b="1" dirty="0"/>
              <a:t> на </a:t>
            </a:r>
            <a:r>
              <a:rPr lang="ru-RU" b="1" dirty="0" err="1"/>
              <a:t>родителите</a:t>
            </a:r>
            <a:r>
              <a:rPr lang="ru-RU" b="1" dirty="0"/>
              <a:t> и </a:t>
            </a:r>
            <a:r>
              <a:rPr lang="ru-RU" b="1" dirty="0" err="1"/>
              <a:t>училищната</a:t>
            </a:r>
            <a:r>
              <a:rPr lang="ru-RU" b="1" dirty="0"/>
              <a:t> </a:t>
            </a:r>
            <a:r>
              <a:rPr lang="ru-RU" b="1" dirty="0" err="1"/>
              <a:t>общност</a:t>
            </a:r>
            <a:r>
              <a:rPr lang="ru-RU" b="1" dirty="0"/>
              <a:t> </a:t>
            </a:r>
            <a:endParaRPr lang="ru-RU" b="1" dirty="0" smtClean="0"/>
          </a:p>
          <a:p>
            <a:pPr algn="just"/>
            <a:endParaRPr lang="ru-RU" dirty="0"/>
          </a:p>
          <a:p>
            <a:pPr algn="just"/>
            <a:r>
              <a:rPr lang="ru-RU" b="1" dirty="0" err="1" smtClean="0"/>
              <a:t>Дейности</a:t>
            </a:r>
            <a:r>
              <a:rPr lang="ru-RU" b="1" dirty="0"/>
              <a:t>: </a:t>
            </a:r>
            <a:r>
              <a:rPr lang="ru-RU" dirty="0" err="1"/>
              <a:t>Провеждане</a:t>
            </a:r>
            <a:r>
              <a:rPr lang="ru-RU" dirty="0"/>
              <a:t> на </a:t>
            </a:r>
            <a:r>
              <a:rPr lang="ru-RU" dirty="0" err="1"/>
              <a:t>семинари</a:t>
            </a:r>
            <a:r>
              <a:rPr lang="ru-RU" dirty="0"/>
              <a:t>, </a:t>
            </a:r>
            <a:r>
              <a:rPr lang="ru-RU" dirty="0" err="1"/>
              <a:t>родителски</a:t>
            </a:r>
            <a:r>
              <a:rPr lang="ru-RU" dirty="0"/>
              <a:t> </a:t>
            </a:r>
            <a:r>
              <a:rPr lang="ru-RU" dirty="0" err="1"/>
              <a:t>срещи</a:t>
            </a:r>
            <a:r>
              <a:rPr lang="ru-RU" dirty="0"/>
              <a:t> и </a:t>
            </a:r>
            <a:r>
              <a:rPr lang="ru-RU" dirty="0" err="1"/>
              <a:t>инициативи</a:t>
            </a:r>
            <a:r>
              <a:rPr lang="ru-RU" dirty="0"/>
              <a:t> за </a:t>
            </a:r>
            <a:r>
              <a:rPr lang="ru-RU" dirty="0" err="1"/>
              <a:t>информираност</a:t>
            </a:r>
            <a:r>
              <a:rPr lang="ru-RU" dirty="0"/>
              <a:t> и </a:t>
            </a:r>
            <a:r>
              <a:rPr lang="ru-RU" dirty="0" err="1"/>
              <a:t>сътрудничество</a:t>
            </a:r>
            <a:r>
              <a:rPr lang="ru-RU" dirty="0"/>
              <a:t> (</a:t>
            </a:r>
            <a:r>
              <a:rPr lang="ru-RU" dirty="0" err="1"/>
              <a:t>Дейност</a:t>
            </a:r>
            <a:r>
              <a:rPr lang="ru-RU" dirty="0"/>
              <a:t> 2).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 err="1" smtClean="0"/>
              <a:t>Очаквани</a:t>
            </a:r>
            <a:r>
              <a:rPr lang="ru-RU" b="1" dirty="0" smtClean="0"/>
              <a:t> </a:t>
            </a:r>
            <a:r>
              <a:rPr lang="ru-RU" b="1" dirty="0" err="1"/>
              <a:t>резултати</a:t>
            </a:r>
            <a:r>
              <a:rPr lang="ru-RU" b="1" dirty="0"/>
              <a:t>: </a:t>
            </a:r>
            <a:r>
              <a:rPr lang="ru-RU" dirty="0" err="1"/>
              <a:t>Повишаване</a:t>
            </a:r>
            <a:r>
              <a:rPr lang="ru-RU" dirty="0"/>
              <a:t> на </a:t>
            </a:r>
            <a:r>
              <a:rPr lang="ru-RU" dirty="0" err="1"/>
              <a:t>ангажираността</a:t>
            </a:r>
            <a:r>
              <a:rPr lang="ru-RU" dirty="0"/>
              <a:t> на </a:t>
            </a:r>
            <a:r>
              <a:rPr lang="ru-RU" dirty="0" err="1"/>
              <a:t>родителите</a:t>
            </a:r>
            <a:r>
              <a:rPr lang="ru-RU" dirty="0"/>
              <a:t> (минимум 340 родители – по един на ученик), </a:t>
            </a:r>
            <a:r>
              <a:rPr lang="ru-RU" dirty="0" err="1"/>
              <a:t>укрепване</a:t>
            </a:r>
            <a:r>
              <a:rPr lang="ru-RU" dirty="0"/>
              <a:t> на </a:t>
            </a:r>
            <a:r>
              <a:rPr lang="ru-RU" dirty="0" err="1"/>
              <a:t>връзката</a:t>
            </a:r>
            <a:r>
              <a:rPr lang="ru-RU" dirty="0"/>
              <a:t> между </a:t>
            </a:r>
            <a:r>
              <a:rPr lang="ru-RU" dirty="0" err="1"/>
              <a:t>училището</a:t>
            </a:r>
            <a:r>
              <a:rPr lang="ru-RU" dirty="0"/>
              <a:t> и </a:t>
            </a:r>
            <a:r>
              <a:rPr lang="ru-RU" dirty="0" err="1"/>
              <a:t>семейството</a:t>
            </a:r>
            <a:r>
              <a:rPr lang="ru-RU" dirty="0"/>
              <a:t>, </a:t>
            </a:r>
            <a:r>
              <a:rPr lang="ru-RU" dirty="0" err="1"/>
              <a:t>създаване</a:t>
            </a:r>
            <a:r>
              <a:rPr lang="ru-RU" dirty="0"/>
              <a:t> на </a:t>
            </a:r>
            <a:r>
              <a:rPr lang="ru-RU" dirty="0" err="1"/>
              <a:t>общност</a:t>
            </a:r>
            <a:r>
              <a:rPr lang="ru-RU" dirty="0"/>
              <a:t> за превенция на </a:t>
            </a:r>
            <a:r>
              <a:rPr lang="ru-RU" dirty="0" err="1"/>
              <a:t>конфликти</a:t>
            </a:r>
            <a:r>
              <a:rPr lang="ru-RU" dirty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2932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2279205" y="2608612"/>
            <a:ext cx="76335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/>
              <a:t>Специфични</a:t>
            </a:r>
            <a:r>
              <a:rPr lang="ru-RU" i="1" dirty="0"/>
              <a:t> цели и </a:t>
            </a:r>
            <a:r>
              <a:rPr lang="ru-RU" i="1" dirty="0" err="1"/>
              <a:t>тяхната</a:t>
            </a:r>
            <a:r>
              <a:rPr lang="ru-RU" i="1" dirty="0"/>
              <a:t> </a:t>
            </a:r>
            <a:r>
              <a:rPr lang="ru-RU" i="1" dirty="0" err="1"/>
              <a:t>връзка</a:t>
            </a:r>
            <a:r>
              <a:rPr lang="ru-RU" i="1" dirty="0"/>
              <a:t> с </a:t>
            </a:r>
            <a:r>
              <a:rPr lang="ru-RU" i="1" dirty="0" err="1"/>
              <a:t>дейностите</a:t>
            </a:r>
            <a:r>
              <a:rPr lang="ru-RU" i="1" dirty="0"/>
              <a:t> и </a:t>
            </a:r>
            <a:r>
              <a:rPr lang="ru-RU" i="1" dirty="0" err="1"/>
              <a:t>резултатите</a:t>
            </a:r>
            <a:r>
              <a:rPr lang="ru-RU" i="1" dirty="0" smtClean="0"/>
              <a:t>:</a:t>
            </a:r>
          </a:p>
          <a:p>
            <a:pPr algn="just"/>
            <a:endParaRPr lang="ru-RU" dirty="0" smtClean="0"/>
          </a:p>
          <a:p>
            <a:pPr algn="ctr"/>
            <a:r>
              <a:rPr lang="ru-RU" b="1" dirty="0" err="1"/>
              <a:t>Систематизиране</a:t>
            </a:r>
            <a:r>
              <a:rPr lang="ru-RU" b="1" dirty="0"/>
              <a:t> на </a:t>
            </a:r>
            <a:r>
              <a:rPr lang="ru-RU" b="1" dirty="0" err="1"/>
              <a:t>подкрепата</a:t>
            </a:r>
            <a:r>
              <a:rPr lang="ru-RU" b="1" dirty="0"/>
              <a:t> в </a:t>
            </a:r>
            <a:r>
              <a:rPr lang="ru-RU" b="1" dirty="0" err="1"/>
              <a:t>училището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 err="1" smtClean="0"/>
              <a:t>Дейности</a:t>
            </a:r>
            <a:r>
              <a:rPr lang="ru-RU" b="1" dirty="0"/>
              <a:t>: </a:t>
            </a:r>
            <a:r>
              <a:rPr lang="ru-RU" dirty="0" err="1"/>
              <a:t>Въвеждане</a:t>
            </a:r>
            <a:r>
              <a:rPr lang="ru-RU" dirty="0"/>
              <a:t> на </a:t>
            </a:r>
            <a:r>
              <a:rPr lang="ru-RU" dirty="0" err="1"/>
              <a:t>работещи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 за наблюдение, превенция и </a:t>
            </a:r>
            <a:r>
              <a:rPr lang="ru-RU" dirty="0" err="1"/>
              <a:t>ранна</a:t>
            </a:r>
            <a:r>
              <a:rPr lang="ru-RU" dirty="0"/>
              <a:t> </a:t>
            </a:r>
            <a:r>
              <a:rPr lang="ru-RU" dirty="0" err="1"/>
              <a:t>намеса</a:t>
            </a:r>
            <a:r>
              <a:rPr lang="ru-RU" dirty="0"/>
              <a:t> при случаи на тормоз и </a:t>
            </a:r>
            <a:r>
              <a:rPr lang="ru-RU" dirty="0" err="1"/>
              <a:t>агресивно</a:t>
            </a:r>
            <a:r>
              <a:rPr lang="ru-RU" dirty="0"/>
              <a:t> поведение.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 err="1" smtClean="0"/>
              <a:t>Очаквани</a:t>
            </a:r>
            <a:r>
              <a:rPr lang="ru-RU" b="1" dirty="0" smtClean="0"/>
              <a:t> </a:t>
            </a:r>
            <a:r>
              <a:rPr lang="ru-RU" b="1" dirty="0" err="1"/>
              <a:t>резултати</a:t>
            </a:r>
            <a:r>
              <a:rPr lang="ru-RU" b="1" dirty="0"/>
              <a:t>: </a:t>
            </a:r>
            <a:r>
              <a:rPr lang="ru-RU" dirty="0" err="1"/>
              <a:t>Създаване</a:t>
            </a:r>
            <a:r>
              <a:rPr lang="ru-RU" dirty="0"/>
              <a:t> на </a:t>
            </a:r>
            <a:r>
              <a:rPr lang="ru-RU" dirty="0" err="1"/>
              <a:t>устойчиви</a:t>
            </a:r>
            <a:r>
              <a:rPr lang="ru-RU" dirty="0"/>
              <a:t> </a:t>
            </a:r>
            <a:r>
              <a:rPr lang="ru-RU" dirty="0" err="1"/>
              <a:t>механизми</a:t>
            </a:r>
            <a:r>
              <a:rPr lang="ru-RU" dirty="0"/>
              <a:t> за превенция,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броя</a:t>
            </a:r>
            <a:r>
              <a:rPr lang="ru-RU" dirty="0"/>
              <a:t> на </a:t>
            </a:r>
            <a:r>
              <a:rPr lang="ru-RU" dirty="0" err="1"/>
              <a:t>инцидентите</a:t>
            </a:r>
            <a:r>
              <a:rPr lang="ru-RU" dirty="0"/>
              <a:t> и </a:t>
            </a:r>
            <a:r>
              <a:rPr lang="ru-RU" dirty="0" err="1"/>
              <a:t>гарантиране</a:t>
            </a:r>
            <a:r>
              <a:rPr lang="ru-RU" dirty="0"/>
              <a:t> на безопасна среда за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и персонал.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78217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419313"/>
              </p:ext>
            </p:extLst>
          </p:nvPr>
        </p:nvGraphicFramePr>
        <p:xfrm>
          <a:off x="2032000" y="2637693"/>
          <a:ext cx="8128000" cy="28041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023223">
                  <a:extLst>
                    <a:ext uri="{9D8B030D-6E8A-4147-A177-3AD203B41FA5}">
                      <a16:colId xmlns:a16="http://schemas.microsoft.com/office/drawing/2014/main" val="3587749615"/>
                    </a:ext>
                  </a:extLst>
                </a:gridCol>
                <a:gridCol w="1104777">
                  <a:extLst>
                    <a:ext uri="{9D8B030D-6E8A-4147-A177-3AD203B41FA5}">
                      <a16:colId xmlns:a16="http://schemas.microsoft.com/office/drawing/2014/main" val="90280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Деца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възраст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 18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b="1" dirty="0" smtClean="0"/>
                        <a:t>340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0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Педагогически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специалисти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непедагогически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персонал,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обучени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 работа с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деца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уязвими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b="1" dirty="0" smtClean="0"/>
                        <a:t>93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0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родители,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подкрепени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процеса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приобщаващото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образование.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b="1" dirty="0" smtClean="0"/>
                        <a:t>340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0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Участници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които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напускане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операцията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получават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квалификация.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4000" b="1" dirty="0" smtClean="0"/>
                        <a:t>80</a:t>
                      </a:r>
                      <a:endParaRPr 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92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060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5" y="494482"/>
            <a:ext cx="3462853" cy="72706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373" y="492511"/>
            <a:ext cx="2398761" cy="7290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3653460" y="2516279"/>
            <a:ext cx="48850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3CA27A"/>
                </a:solidFill>
              </a:rPr>
              <a:t>БЛАГОДА</a:t>
            </a:r>
            <a:r>
              <a:rPr lang="bg-BG" sz="4800" b="1" dirty="0" smtClean="0">
                <a:solidFill>
                  <a:srgbClr val="3CA27A"/>
                </a:solidFill>
              </a:rPr>
              <a:t>РЯ</a:t>
            </a:r>
            <a:r>
              <a:rPr lang="en-GB" sz="4800" b="1" dirty="0" smtClean="0">
                <a:solidFill>
                  <a:srgbClr val="3CA27A"/>
                </a:solidFill>
              </a:rPr>
              <a:t> </a:t>
            </a:r>
            <a:r>
              <a:rPr lang="en-GB" sz="4800" b="1" dirty="0" smtClean="0">
                <a:solidFill>
                  <a:srgbClr val="3CA27A"/>
                </a:solidFill>
              </a:rPr>
              <a:t>ВИ ЗА ВНИМАНИЕТО! </a:t>
            </a:r>
            <a:endParaRPr lang="bg-BG" sz="4800" b="1" dirty="0" smtClean="0">
              <a:solidFill>
                <a:srgbClr val="3CA27A"/>
              </a:solidFill>
            </a:endParaRPr>
          </a:p>
          <a:p>
            <a:pPr algn="ctr"/>
            <a:r>
              <a:rPr lang="en-GB" sz="4800" b="1" dirty="0" smtClean="0">
                <a:solidFill>
                  <a:srgbClr val="3CA27A"/>
                </a:solidFill>
                <a:sym typeface="Wingdings" panose="05000000000000000000" pitchFamily="2" charset="2"/>
              </a:rPr>
              <a:t></a:t>
            </a:r>
            <a:endParaRPr lang="en-GB" sz="4800" b="1" dirty="0">
              <a:solidFill>
                <a:srgbClr val="3CA2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115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927</Words>
  <Application>Microsoft Office PowerPoint</Application>
  <PresentationFormat>Широк екран</PresentationFormat>
  <Paragraphs>73</Paragraphs>
  <Slides>14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19</cp:revision>
  <dcterms:created xsi:type="dcterms:W3CDTF">2026-04-28T11:01:30Z</dcterms:created>
  <dcterms:modified xsi:type="dcterms:W3CDTF">2026-06-15T09:56:24Z</dcterms:modified>
</cp:coreProperties>
</file>