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11"/>
  </p:notesMasterIdLst>
  <p:sldIdLst>
    <p:sldId id="257" r:id="rId2"/>
    <p:sldId id="259" r:id="rId3"/>
    <p:sldId id="272" r:id="rId4"/>
    <p:sldId id="273" r:id="rId5"/>
    <p:sldId id="274" r:id="rId6"/>
    <p:sldId id="275" r:id="rId7"/>
    <p:sldId id="265" r:id="rId8"/>
    <p:sldId id="266" r:id="rId9"/>
    <p:sldId id="269" r:id="rId10"/>
  </p:sldIdLst>
  <p:sldSz cx="9144000" cy="6858000" type="screen4x3"/>
  <p:notesSz cx="6858000" cy="9144000"/>
  <p:defaultTextStyle>
    <a:defPPr>
      <a:defRPr lang="bg-BG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880" autoAdjust="0"/>
    <p:restoredTop sz="84748" autoAdjust="0"/>
  </p:normalViewPr>
  <p:slideViewPr>
    <p:cSldViewPr>
      <p:cViewPr>
        <p:scale>
          <a:sx n="70" d="100"/>
          <a:sy n="70" d="100"/>
        </p:scale>
        <p:origin x="-186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7A650D5-C210-4A14-AED8-1F0765A3D21A}" type="datetimeFigureOut">
              <a:rPr lang="bg-BG"/>
              <a:pPr>
                <a:defRPr/>
              </a:pPr>
              <a:t>10.3.2021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bg-BG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bg-BG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789AA584-4AEB-41DC-A825-02DFEB1F3941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140599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80D4AC-3C47-4BC6-B298-DBC36F6A1D4B}" type="datetimeFigureOut">
              <a:rPr lang="bg-BG"/>
              <a:pPr>
                <a:defRPr/>
              </a:pPr>
              <a:t>10.3.2021 г.</a:t>
            </a:fld>
            <a:endParaRPr lang="bg-BG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722080-62A7-4085-8A58-43D5E60DE1C3}" type="slidenum">
              <a:rPr lang="bg-BG" altLang="en-US"/>
              <a:pPr>
                <a:defRPr/>
              </a:pPr>
              <a:t>‹#›</a:t>
            </a:fld>
            <a:endParaRPr lang="bg-BG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7000">
        <p:cover/>
      </p:transition>
    </mc:Choice>
    <mc:Fallback xmlns="">
      <p:transition spd="slow" advClick="0" advTm="7000">
        <p:cover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BCFD0F-0652-4FA6-943E-92890FBE7695}" type="datetimeFigureOut">
              <a:rPr lang="bg-BG"/>
              <a:pPr>
                <a:defRPr/>
              </a:pPr>
              <a:t>10.3.2021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5B18FD-6B6F-4DCC-9B71-F11F44CEA667}" type="slidenum">
              <a:rPr lang="bg-BG" altLang="en-US"/>
              <a:pPr>
                <a:defRPr/>
              </a:pPr>
              <a:t>‹#›</a:t>
            </a:fld>
            <a:endParaRPr lang="bg-BG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7000">
        <p:cover/>
      </p:transition>
    </mc:Choice>
    <mc:Fallback xmlns="">
      <p:transition spd="slow" advClick="0" advTm="7000">
        <p:cover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5076B0-AFEB-47CF-9638-E4E6E278830F}" type="datetimeFigureOut">
              <a:rPr lang="bg-BG"/>
              <a:pPr>
                <a:defRPr/>
              </a:pPr>
              <a:t>10.3.2021 г.</a:t>
            </a:fld>
            <a:endParaRPr lang="bg-BG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0E9168-F4C1-4143-9601-4B3C7316E686}" type="slidenum">
              <a:rPr lang="bg-BG" altLang="en-US"/>
              <a:pPr>
                <a:defRPr/>
              </a:pPr>
              <a:t>‹#›</a:t>
            </a:fld>
            <a:endParaRPr lang="bg-BG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7000">
        <p:cover/>
      </p:transition>
    </mc:Choice>
    <mc:Fallback xmlns="">
      <p:transition spd="slow" advClick="0" advTm="7000">
        <p:cover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FA102E-1771-4281-B2EF-96F58B4C21B8}" type="datetimeFigureOut">
              <a:rPr lang="bg-BG"/>
              <a:pPr>
                <a:defRPr/>
              </a:pPr>
              <a:t>10.3.2021 г.</a:t>
            </a:fld>
            <a:endParaRPr lang="bg-BG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DB788-4516-4DFC-8794-0A8BA478ABB5}" type="slidenum">
              <a:rPr lang="bg-BG" altLang="en-US"/>
              <a:pPr>
                <a:defRPr/>
              </a:pPr>
              <a:t>‹#›</a:t>
            </a:fld>
            <a:endParaRPr lang="bg-BG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7000">
        <p:cover/>
      </p:transition>
    </mc:Choice>
    <mc:Fallback xmlns="">
      <p:transition spd="slow" advClick="0" advTm="7000">
        <p:cover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B19969-8B50-4629-B61F-86C5EC273F2B}" type="datetimeFigureOut">
              <a:rPr lang="bg-BG"/>
              <a:pPr>
                <a:defRPr/>
              </a:pPr>
              <a:t>10.3.2021 г.</a:t>
            </a:fld>
            <a:endParaRPr lang="bg-BG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E67EB-23DE-4850-9688-3AD92D5A2C28}" type="slidenum">
              <a:rPr lang="bg-BG" altLang="en-US"/>
              <a:pPr>
                <a:defRPr/>
              </a:pPr>
              <a:t>‹#›</a:t>
            </a:fld>
            <a:endParaRPr lang="bg-BG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7000">
        <p:cover/>
      </p:transition>
    </mc:Choice>
    <mc:Fallback xmlns="">
      <p:transition spd="slow" advClick="0" advTm="7000">
        <p:cover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E6CAB-579D-4E1E-B526-09524237B034}" type="datetimeFigureOut">
              <a:rPr lang="bg-BG"/>
              <a:pPr>
                <a:defRPr/>
              </a:pPr>
              <a:t>10.3.2021 г.</a:t>
            </a:fld>
            <a:endParaRPr lang="bg-BG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78D19D-9A75-4AB2-82AF-39D6AF1625BF}" type="slidenum">
              <a:rPr lang="bg-BG" altLang="en-US"/>
              <a:pPr>
                <a:defRPr/>
              </a:pPr>
              <a:t>‹#›</a:t>
            </a:fld>
            <a:endParaRPr lang="bg-BG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7000">
        <p:cover/>
      </p:transition>
    </mc:Choice>
    <mc:Fallback xmlns="">
      <p:transition spd="slow" advClick="0" advTm="7000">
        <p:cover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F33807-5FBB-4EA0-9179-E80B9D809B76}" type="datetimeFigureOut">
              <a:rPr lang="bg-BG"/>
              <a:pPr>
                <a:defRPr/>
              </a:pPr>
              <a:t>10.3.2021 г.</a:t>
            </a:fld>
            <a:endParaRPr lang="bg-BG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A570F1-20C2-4C14-BC5F-697E4C9196AC}" type="slidenum">
              <a:rPr lang="bg-BG" altLang="en-US"/>
              <a:pPr>
                <a:defRPr/>
              </a:pPr>
              <a:t>‹#›</a:t>
            </a:fld>
            <a:endParaRPr lang="bg-BG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7000">
        <p:cover/>
      </p:transition>
    </mc:Choice>
    <mc:Fallback xmlns="">
      <p:transition spd="slow" advClick="0" advTm="7000">
        <p:cover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8EC418-05EF-4243-AA1F-C4DD3C9AC29D}" type="datetimeFigureOut">
              <a:rPr lang="bg-BG"/>
              <a:pPr>
                <a:defRPr/>
              </a:pPr>
              <a:t>10.3.2021 г.</a:t>
            </a:fld>
            <a:endParaRPr lang="bg-BG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AC6797-A5AC-46DD-8DDF-672F8A198A40}" type="slidenum">
              <a:rPr lang="bg-BG" altLang="en-US"/>
              <a:pPr>
                <a:defRPr/>
              </a:pPr>
              <a:t>‹#›</a:t>
            </a:fld>
            <a:endParaRPr lang="bg-BG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7000">
        <p:cover/>
      </p:transition>
    </mc:Choice>
    <mc:Fallback xmlns="">
      <p:transition spd="slow" advClick="0" advTm="7000">
        <p:cover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D5776F-E5C1-4312-9A66-9EC360A56E61}" type="datetimeFigureOut">
              <a:rPr lang="bg-BG"/>
              <a:pPr>
                <a:defRPr/>
              </a:pPr>
              <a:t>10.3.2021 г.</a:t>
            </a:fld>
            <a:endParaRPr lang="bg-BG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7CC0BF-72AA-4D38-B134-8E2D28FC5129}" type="slidenum">
              <a:rPr lang="bg-BG" altLang="en-US"/>
              <a:pPr>
                <a:defRPr/>
              </a:pPr>
              <a:t>‹#›</a:t>
            </a:fld>
            <a:endParaRPr lang="bg-BG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7000">
        <p:cover/>
      </p:transition>
    </mc:Choice>
    <mc:Fallback xmlns="">
      <p:transition spd="slow" advClick="0" advTm="7000">
        <p:cover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CBA946-C22D-44A0-BC54-4C34FF36A058}" type="datetimeFigureOut">
              <a:rPr lang="bg-BG"/>
              <a:pPr>
                <a:defRPr/>
              </a:pPr>
              <a:t>10.3.2021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4E426E-1C2E-437C-8C1C-28E7B3243B22}" type="slidenum">
              <a:rPr lang="bg-BG" altLang="en-US"/>
              <a:pPr>
                <a:defRPr/>
              </a:pPr>
              <a:t>‹#›</a:t>
            </a:fld>
            <a:endParaRPr lang="bg-BG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7000">
        <p:cover/>
      </p:transition>
    </mc:Choice>
    <mc:Fallback xmlns="">
      <p:transition spd="slow" advClick="0" advTm="7000">
        <p:cover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CC5B53-2FCE-4926-B785-EA046D1C2313}" type="datetimeFigureOut">
              <a:rPr lang="bg-BG"/>
              <a:pPr>
                <a:defRPr/>
              </a:pPr>
              <a:t>10.3.2021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357D31-D82B-4D64-833D-F0DD10E19019}" type="slidenum">
              <a:rPr lang="bg-BG" altLang="en-US"/>
              <a:pPr>
                <a:defRPr/>
              </a:pPr>
              <a:t>‹#›</a:t>
            </a:fld>
            <a:endParaRPr lang="bg-BG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7000">
        <p:cover/>
      </p:transition>
    </mc:Choice>
    <mc:Fallback xmlns="">
      <p:transition spd="slow" advClick="0" advTm="7000">
        <p:cover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49039D4B-49C3-4F34-8A0D-2244C0731F80}" type="datetimeFigureOut">
              <a:rPr lang="bg-BG"/>
              <a:pPr>
                <a:defRPr/>
              </a:pPr>
              <a:t>10.3.2021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E8574E18-40DA-4338-BF09-12E889854BB3}" type="slidenum">
              <a:rPr lang="bg-BG" altLang="en-US"/>
              <a:pPr>
                <a:defRPr/>
              </a:pPr>
              <a:t>‹#›</a:t>
            </a:fld>
            <a:endParaRPr lang="bg-BG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69" r:id="rId2"/>
    <p:sldLayoutId id="2147483878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9" r:id="rId9"/>
    <p:sldLayoutId id="2147483875" r:id="rId10"/>
    <p:sldLayoutId id="2147483876" r:id="rId11"/>
  </p:sldLayoutIdLst>
  <mc:AlternateContent xmlns:mc="http://schemas.openxmlformats.org/markup-compatibility/2006" xmlns:p14="http://schemas.microsoft.com/office/powerpoint/2010/main">
    <mc:Choice Requires="p14">
      <p:transition spd="slow" p14:dur="2250" advClick="0" advTm="7000">
        <p:cover/>
      </p:transition>
    </mc:Choice>
    <mc:Fallback xmlns="">
      <p:transition spd="slow" advClick="0" advTm="7000">
        <p:cover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su-nikola-voivodov.org/" TargetMode="External"/><Relationship Id="rId2" Type="http://schemas.openxmlformats.org/officeDocument/2006/relationships/hyperlink" Target="mailto:sou_n_voivodov@abv.bg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2179638" y="4956175"/>
            <a:ext cx="45720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bg-BG" alt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itchFamily="34" charset="0"/>
              </a:rPr>
              <a:t>Прием : след 7-ми клас</a:t>
            </a:r>
          </a:p>
          <a:p>
            <a:pPr algn="ctr" eaLnBrk="1" hangingPunct="1">
              <a:defRPr/>
            </a:pPr>
            <a:r>
              <a:rPr lang="bg-BG" alt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itchFamily="34" charset="0"/>
              </a:rPr>
              <a:t>Пет годишен курс на обучение</a:t>
            </a:r>
          </a:p>
          <a:p>
            <a:pPr algn="ctr" eaLnBrk="1" hangingPunct="1">
              <a:defRPr/>
            </a:pPr>
            <a:r>
              <a:rPr lang="bg-BG" alt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itchFamily="34" charset="0"/>
              </a:rPr>
              <a:t>Трета степен на професионална квалификация</a:t>
            </a:r>
            <a:endParaRPr lang="bg-BG" altLang="en-US" sz="2000" b="1" dirty="0">
              <a:solidFill>
                <a:schemeClr val="tx2">
                  <a:lumMod val="60000"/>
                  <a:lumOff val="40000"/>
                </a:schemeClr>
              </a:solidFill>
              <a:latin typeface="Franklin Gothic Book" pitchFamily="34" charset="0"/>
            </a:endParaRPr>
          </a:p>
        </p:txBody>
      </p:sp>
      <p:sp>
        <p:nvSpPr>
          <p:cNvPr id="5123" name="Rectangle 4"/>
          <p:cNvSpPr>
            <a:spLocks noChangeArrowheads="1"/>
          </p:cNvSpPr>
          <p:nvPr/>
        </p:nvSpPr>
        <p:spPr bwMode="auto">
          <a:xfrm>
            <a:off x="1177925" y="3860800"/>
            <a:ext cx="6911975" cy="114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altLang="en-US" sz="3200" b="1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ПРО</a:t>
            </a:r>
            <a:r>
              <a:rPr lang="ru-RU" altLang="en-US" sz="3200" b="1" dirty="0" smtClean="0">
                <a:solidFill>
                  <a:schemeClr val="tx2"/>
                </a:solidFill>
                <a:latin typeface="Times New Roman" pitchFamily="18" charset="0"/>
                <a:cs typeface="Calibri" pitchFamily="34" charset="0"/>
              </a:rPr>
              <a:t>ФЕСИЯ</a:t>
            </a:r>
            <a:r>
              <a:rPr lang="en-US" altLang="en-US" sz="3200" b="1" dirty="0" smtClean="0">
                <a:solidFill>
                  <a:schemeClr val="tx2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/>
            </a:r>
            <a:br>
              <a:rPr lang="en-US" altLang="en-US" sz="3200" b="1" dirty="0" smtClean="0">
                <a:solidFill>
                  <a:schemeClr val="tx2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</a:br>
            <a:r>
              <a:rPr lang="ru-RU" altLang="en-US" sz="3200" b="1" dirty="0" smtClean="0">
                <a:solidFill>
                  <a:schemeClr val="tx2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ИКОНОМИСТ-ИНФОРМАТИК</a:t>
            </a:r>
            <a:endParaRPr lang="bg-BG" altLang="en-US" sz="3200" b="1" dirty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124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6875" y="2019300"/>
            <a:ext cx="8474075" cy="1841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1" descr="lafont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9586" y="332656"/>
            <a:ext cx="1384300" cy="12504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7000">
        <p:cover/>
      </p:transition>
    </mc:Choice>
    <mc:Fallback xmlns="">
      <p:transition spd="slow" advClick="0" advTm="7000"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357166"/>
            <a:ext cx="8429684" cy="5786478"/>
          </a:xfrm>
        </p:spPr>
        <p:txBody>
          <a:bodyPr rtlCol="0">
            <a:normAutofit/>
          </a:bodyPr>
          <a:lstStyle/>
          <a:p>
            <a:pPr marL="0" indent="0" algn="ctr" eaLnBrk="1" fontAlgn="auto" hangingPunct="1">
              <a:lnSpc>
                <a:spcPct val="115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  <a:defRPr/>
            </a:pPr>
            <a:endParaRPr lang="ru-RU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</a:endParaRPr>
          </a:p>
          <a:p>
            <a:pPr marL="0" indent="0" algn="ctr" eaLnBrk="1" fontAlgn="auto" hangingPunct="1">
              <a:lnSpc>
                <a:spcPct val="115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  <a:defRPr/>
            </a:pPr>
            <a:r>
              <a:rPr lang="ru-RU" sz="2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Завършилите ще придобият знания</a:t>
            </a:r>
            <a:r>
              <a:rPr lang="ru-RU" sz="2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, умения </a:t>
            </a:r>
            <a:r>
              <a:rPr lang="ru-RU" sz="2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и компетентности по:</a:t>
            </a:r>
          </a:p>
          <a:p>
            <a:pPr marL="0" indent="0" algn="ctr" eaLnBrk="1" fontAlgn="auto" hangingPunct="1">
              <a:lnSpc>
                <a:spcPct val="115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  <a:defRPr/>
            </a:pPr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</a:endParaRPr>
          </a:p>
          <a:p>
            <a:pPr marL="0" indent="0" algn="just" eaLnBrk="1" fontAlgn="auto" hangingPunct="1">
              <a:lnSpc>
                <a:spcPct val="115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Char char=""/>
              <a:defRPr/>
            </a:pPr>
            <a:r>
              <a:rPr lang="ru-RU" b="1" dirty="0" smtClean="0">
                <a:solidFill>
                  <a:srgbClr val="00B0F0"/>
                </a:solidFill>
                <a:latin typeface="Times New Roman" pitchFamily="18" charset="0"/>
              </a:rPr>
              <a:t>Уеб дизайн</a:t>
            </a:r>
            <a:endParaRPr lang="ru-RU" b="1" dirty="0">
              <a:solidFill>
                <a:srgbClr val="00B0F0"/>
              </a:solidFill>
              <a:latin typeface="Times New Roman" pitchFamily="18" charset="0"/>
            </a:endParaRPr>
          </a:p>
          <a:p>
            <a:pPr marL="0" indent="0" algn="just" eaLnBrk="1" fontAlgn="auto" hangingPunct="1">
              <a:lnSpc>
                <a:spcPct val="115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Char char=""/>
              <a:defRPr/>
            </a:pPr>
            <a:r>
              <a:rPr lang="ru-RU" b="1" dirty="0" smtClean="0">
                <a:solidFill>
                  <a:srgbClr val="00B0F0"/>
                </a:solidFill>
                <a:latin typeface="Times New Roman" pitchFamily="18" charset="0"/>
              </a:rPr>
              <a:t>Компютърно програмиране</a:t>
            </a:r>
            <a:endParaRPr lang="ru-RU" b="1" dirty="0">
              <a:solidFill>
                <a:srgbClr val="00B0F0"/>
              </a:solidFill>
              <a:latin typeface="Times New Roman" pitchFamily="18" charset="0"/>
            </a:endParaRPr>
          </a:p>
          <a:p>
            <a:pPr marL="0" indent="0" algn="just" eaLnBrk="1" fontAlgn="auto" hangingPunct="1">
              <a:lnSpc>
                <a:spcPct val="115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Char char=""/>
              <a:defRPr/>
            </a:pPr>
            <a:r>
              <a:rPr lang="ru-RU" b="1" dirty="0" smtClean="0">
                <a:solidFill>
                  <a:srgbClr val="00B0F0"/>
                </a:solidFill>
                <a:latin typeface="Times New Roman" pitchFamily="18" charset="0"/>
              </a:rPr>
              <a:t>Интернет и електронна търговия</a:t>
            </a:r>
            <a:endParaRPr lang="ru-RU" b="1" dirty="0">
              <a:solidFill>
                <a:srgbClr val="00B0F0"/>
              </a:solidFill>
              <a:latin typeface="Times New Roman" pitchFamily="18" charset="0"/>
            </a:endParaRPr>
          </a:p>
          <a:p>
            <a:pPr marL="0" indent="0" algn="just" eaLnBrk="1" fontAlgn="auto" hangingPunct="1">
              <a:lnSpc>
                <a:spcPct val="115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Char char=""/>
              <a:defRPr/>
            </a:pPr>
            <a:r>
              <a:rPr lang="ru-RU" b="1" dirty="0" smtClean="0">
                <a:solidFill>
                  <a:srgbClr val="00B0F0"/>
                </a:solidFill>
                <a:latin typeface="Times New Roman" pitchFamily="18" charset="0"/>
              </a:rPr>
              <a:t>Счетоводство на фирмата</a:t>
            </a:r>
            <a:endParaRPr lang="ru-RU" b="1" dirty="0">
              <a:solidFill>
                <a:srgbClr val="00B0F0"/>
              </a:solidFill>
              <a:latin typeface="Times New Roman" pitchFamily="18" charset="0"/>
            </a:endParaRPr>
          </a:p>
          <a:p>
            <a:pPr marL="0" indent="0" algn="just" eaLnBrk="1" fontAlgn="auto" hangingPunct="1">
              <a:lnSpc>
                <a:spcPct val="115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Char char=""/>
              <a:defRPr/>
            </a:pPr>
            <a:r>
              <a:rPr lang="ru-RU" b="1" dirty="0" smtClean="0">
                <a:solidFill>
                  <a:srgbClr val="00B0F0"/>
                </a:solidFill>
                <a:latin typeface="Times New Roman" pitchFamily="18" charset="0"/>
              </a:rPr>
              <a:t>Икономика и предприемачество</a:t>
            </a:r>
          </a:p>
          <a:p>
            <a:pPr marL="0" indent="0" algn="just" eaLnBrk="1" fontAlgn="auto" hangingPunct="1">
              <a:lnSpc>
                <a:spcPct val="115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Char char=""/>
              <a:defRPr/>
            </a:pPr>
            <a:r>
              <a:rPr lang="ru-RU" b="1" dirty="0" smtClean="0">
                <a:solidFill>
                  <a:srgbClr val="00B0F0"/>
                </a:solidFill>
                <a:latin typeface="Times New Roman" pitchFamily="18" charset="0"/>
              </a:rPr>
              <a:t>Учебно – тренировъчна фирма</a:t>
            </a:r>
            <a:endParaRPr lang="ru-RU" b="1" dirty="0">
              <a:solidFill>
                <a:srgbClr val="00B0F0"/>
              </a:solidFill>
              <a:latin typeface="Times New Roman" pitchFamily="18" charset="0"/>
            </a:endParaRPr>
          </a:p>
          <a:p>
            <a:pPr marL="0" indent="0" algn="just" eaLnBrk="1" fontAlgn="auto" hangingPunct="1">
              <a:lnSpc>
                <a:spcPct val="115000"/>
              </a:lnSpc>
              <a:buClr>
                <a:schemeClr val="accent6">
                  <a:lumMod val="75000"/>
                </a:schemeClr>
              </a:buClr>
              <a:buFont typeface="Arial" charset="0"/>
              <a:buNone/>
              <a:defRPr/>
            </a:pPr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</a:endParaRPr>
          </a:p>
          <a:p>
            <a:pPr marL="0" indent="0" algn="just" eaLnBrk="1" fontAlgn="auto" hangingPunct="1">
              <a:lnSpc>
                <a:spcPct val="115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Char char=""/>
              <a:defRPr/>
            </a:pPr>
            <a:endParaRPr lang="bg-BG" dirty="0">
              <a:solidFill>
                <a:srgbClr val="00B050"/>
              </a:solidFill>
              <a:latin typeface="Calibri" pitchFamily="34" charset="0"/>
              <a:cs typeface="Times New Roman" pitchFamily="18" charset="0"/>
            </a:endParaRPr>
          </a:p>
        </p:txBody>
      </p:sp>
      <p:pic>
        <p:nvPicPr>
          <p:cNvPr id="4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4048" y="4077072"/>
            <a:ext cx="3635896" cy="18372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7000">
        <p:cover/>
      </p:transition>
    </mc:Choice>
    <mc:Fallback xmlns="">
      <p:transition spd="slow" advClick="0" advTm="7000"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428604"/>
            <a:ext cx="8572560" cy="5786478"/>
          </a:xfrm>
        </p:spPr>
        <p:txBody>
          <a:bodyPr rtlCol="0">
            <a:normAutofit fontScale="85000" lnSpcReduction="20000"/>
          </a:bodyPr>
          <a:lstStyle/>
          <a:p>
            <a:pPr marL="0" indent="0" algn="ctr" eaLnBrk="1" fontAlgn="auto" hangingPunct="1">
              <a:lnSpc>
                <a:spcPct val="115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  <a:defRPr/>
            </a:pPr>
            <a:endParaRPr lang="bg-BG" sz="18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</a:endParaRPr>
          </a:p>
          <a:p>
            <a:pPr marL="0" indent="0" algn="ctr" eaLnBrk="1" fontAlgn="auto" hangingPunct="1">
              <a:lnSpc>
                <a:spcPct val="115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  <a:defRPr/>
            </a:pPr>
            <a:r>
              <a:rPr lang="bg-BG" sz="31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Цели за формиране на ключови компетенции при обучението</a:t>
            </a:r>
            <a:r>
              <a:rPr lang="bg-BG" sz="2400" dirty="0" smtClean="0"/>
              <a:t/>
            </a:r>
            <a:br>
              <a:rPr lang="bg-BG" sz="2400" dirty="0" smtClean="0"/>
            </a:br>
            <a:endParaRPr lang="bg-BG" sz="2400" dirty="0" smtClean="0"/>
          </a:p>
          <a:p>
            <a:pPr marL="0" indent="0" algn="just" eaLnBrk="1" fontAlgn="auto" hangingPunct="1">
              <a:lnSpc>
                <a:spcPct val="115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Char char="ü"/>
              <a:defRPr/>
            </a:pPr>
            <a:r>
              <a:rPr lang="bg-BG" sz="2600" b="1" dirty="0" smtClean="0">
                <a:solidFill>
                  <a:srgbClr val="00B0F0"/>
                </a:solidFill>
                <a:latin typeface="Times New Roman" pitchFamily="18" charset="0"/>
              </a:rPr>
              <a:t>познава стопанското устройство на страната, съществуващите икономически отношения, процеси и явления, прави изводи за факторите, които ги пораждат</a:t>
            </a:r>
          </a:p>
          <a:p>
            <a:pPr marL="0" indent="0" algn="just" eaLnBrk="1" fontAlgn="auto" hangingPunct="1">
              <a:lnSpc>
                <a:spcPct val="115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Char char="ü"/>
              <a:defRPr/>
            </a:pPr>
            <a:r>
              <a:rPr lang="bg-BG" sz="2600" b="1" dirty="0" smtClean="0">
                <a:solidFill>
                  <a:srgbClr val="00B0F0"/>
                </a:solidFill>
                <a:latin typeface="Times New Roman" pitchFamily="18" charset="0"/>
              </a:rPr>
              <a:t> познава пазарните отношения, мястото и ролята в тях на отделните лица, фирмите, институциите и държавата</a:t>
            </a:r>
          </a:p>
          <a:p>
            <a:pPr marL="0" indent="0" algn="just" eaLnBrk="1" fontAlgn="auto" hangingPunct="1">
              <a:lnSpc>
                <a:spcPct val="115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Char char="ü"/>
              <a:defRPr/>
            </a:pPr>
            <a:r>
              <a:rPr lang="bg-BG" sz="2600" b="1" dirty="0" smtClean="0">
                <a:solidFill>
                  <a:srgbClr val="00B0F0"/>
                </a:solidFill>
                <a:latin typeface="Times New Roman" pitchFamily="18" charset="0"/>
              </a:rPr>
              <a:t>спазва трудовата и финансовата дисциплина, разбира договорните отношения между работодател и работник, знае правата и задълженията си съгласно Кодекса на труда</a:t>
            </a:r>
          </a:p>
          <a:p>
            <a:pPr marL="0" indent="0" algn="just" eaLnBrk="1" fontAlgn="auto" hangingPunct="1">
              <a:lnSpc>
                <a:spcPct val="115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Char char="ü"/>
              <a:defRPr/>
            </a:pPr>
            <a:r>
              <a:rPr lang="bg-BG" sz="2600" b="1" dirty="0" smtClean="0">
                <a:solidFill>
                  <a:srgbClr val="00B0F0"/>
                </a:solidFill>
                <a:latin typeface="Times New Roman" pitchFamily="18" charset="0"/>
              </a:rPr>
              <a:t>знае общите правила за работа с компютър и умее да ползва програмни продукти, както и съвременните технологии за изпълнение на технически задачи от професионалната му област</a:t>
            </a:r>
            <a:br>
              <a:rPr lang="bg-BG" sz="2600" b="1" dirty="0" smtClean="0">
                <a:solidFill>
                  <a:srgbClr val="00B0F0"/>
                </a:solidFill>
                <a:latin typeface="Times New Roman" pitchFamily="18" charset="0"/>
              </a:rPr>
            </a:br>
            <a:endParaRPr lang="bg-BG" sz="2600" b="1" dirty="0" smtClean="0">
              <a:solidFill>
                <a:srgbClr val="00B0F0"/>
              </a:solidFill>
              <a:latin typeface="Times New Roman" pitchFamily="18" charset="0"/>
            </a:endParaRPr>
          </a:p>
          <a:p>
            <a:pPr marL="0" indent="0" algn="just" eaLnBrk="1" fontAlgn="auto" hangingPunct="1">
              <a:lnSpc>
                <a:spcPct val="115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Char char=""/>
              <a:defRPr/>
            </a:pPr>
            <a:endParaRPr lang="bg-BG" sz="1800" dirty="0">
              <a:solidFill>
                <a:srgbClr val="00B050"/>
              </a:solidFill>
              <a:latin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Click="0" advTm="8000">
        <p:cover/>
      </p:transition>
    </mc:Choice>
    <mc:Fallback xmlns="">
      <p:transition spd="slow" advClick="0" advTm="8000"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500042"/>
            <a:ext cx="8572560" cy="5929354"/>
          </a:xfrm>
        </p:spPr>
        <p:txBody>
          <a:bodyPr rtlCol="0">
            <a:normAutofit fontScale="85000" lnSpcReduction="10000"/>
          </a:bodyPr>
          <a:lstStyle/>
          <a:p>
            <a:pPr marL="0" indent="0" algn="ctr" eaLnBrk="1" fontAlgn="auto" hangingPunct="1">
              <a:lnSpc>
                <a:spcPct val="115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  <a:defRPr/>
            </a:pPr>
            <a:r>
              <a:rPr lang="bg-BG" sz="31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Цели за формиране на ключови компетенции при обучението</a:t>
            </a:r>
            <a:r>
              <a:rPr lang="bg-BG" sz="2400" dirty="0" smtClean="0"/>
              <a:t/>
            </a:r>
            <a:br>
              <a:rPr lang="bg-BG" sz="2400" dirty="0" smtClean="0"/>
            </a:br>
            <a:endParaRPr lang="bg-BG" sz="2400" dirty="0" smtClean="0"/>
          </a:p>
          <a:p>
            <a:pPr marL="0" indent="0" algn="just" eaLnBrk="1" fontAlgn="auto" hangingPunct="1">
              <a:lnSpc>
                <a:spcPct val="115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Char char="ü"/>
              <a:defRPr/>
            </a:pPr>
            <a:r>
              <a:rPr lang="bg-BG" sz="2600" b="1" dirty="0" smtClean="0">
                <a:solidFill>
                  <a:srgbClr val="00B0F0"/>
                </a:solidFill>
                <a:latin typeface="Times New Roman" pitchFamily="18" charset="0"/>
              </a:rPr>
              <a:t>умее да работи в екип, да изпълнява конкретни задачи с членовете на екипа, като им съдейства и търси помощ от тях, отнася се с чувство на отговорност при изпълнение на поставените му задачи</a:t>
            </a:r>
          </a:p>
          <a:p>
            <a:pPr marL="0" indent="0" algn="just" eaLnBrk="1" fontAlgn="auto" hangingPunct="1">
              <a:lnSpc>
                <a:spcPct val="115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Char char="ü"/>
              <a:defRPr/>
            </a:pPr>
            <a:r>
              <a:rPr lang="bg-BG" sz="2600" b="1" dirty="0" smtClean="0">
                <a:solidFill>
                  <a:srgbClr val="00B0F0"/>
                </a:solidFill>
                <a:latin typeface="Times New Roman" pitchFamily="18" charset="0"/>
              </a:rPr>
              <a:t>установява и поддържа делови отношения, съобразява се с културните особености на партньорите, умее да формулира правилно въпроси, прави подробен отчет за извършената работа</a:t>
            </a:r>
          </a:p>
          <a:p>
            <a:pPr marL="0" indent="0" algn="just" eaLnBrk="1" fontAlgn="auto" hangingPunct="1">
              <a:lnSpc>
                <a:spcPct val="115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Char char="ü"/>
              <a:defRPr/>
            </a:pPr>
            <a:r>
              <a:rPr lang="bg-BG" sz="2600" b="1" dirty="0" smtClean="0">
                <a:solidFill>
                  <a:srgbClr val="00B0F0"/>
                </a:solidFill>
                <a:latin typeface="Times New Roman" pitchFamily="18" charset="0"/>
              </a:rPr>
              <a:t>осъзнава собствената си роля в дейността на предприятието, както и необходимостта от непрекъснато повишаване на професионалната си квалификация</a:t>
            </a:r>
          </a:p>
          <a:p>
            <a:pPr marL="0" indent="0" algn="just" eaLnBrk="1" fontAlgn="auto" hangingPunct="1">
              <a:lnSpc>
                <a:spcPct val="115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Char char="ü"/>
              <a:defRPr/>
            </a:pPr>
            <a:r>
              <a:rPr lang="bg-BG" sz="2600" b="1" dirty="0" smtClean="0">
                <a:solidFill>
                  <a:srgbClr val="00B0F0"/>
                </a:solidFill>
                <a:latin typeface="Times New Roman" pitchFamily="18" charset="0"/>
              </a:rPr>
              <a:t>използва основната професионална терминология в комуникация на чужд език</a:t>
            </a:r>
            <a:endParaRPr lang="bg-BG" sz="26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7000">
        <p:cover/>
      </p:transition>
    </mc:Choice>
    <mc:Fallback xmlns="">
      <p:transition spd="slow" advClick="0" advTm="7000"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500042"/>
            <a:ext cx="8572560" cy="5929354"/>
          </a:xfrm>
        </p:spPr>
        <p:txBody>
          <a:bodyPr rtlCol="0">
            <a:normAutofit fontScale="92500"/>
          </a:bodyPr>
          <a:lstStyle/>
          <a:p>
            <a:pPr marL="0" indent="0" algn="ctr" eaLnBrk="1" fontAlgn="auto" hangingPunct="1">
              <a:lnSpc>
                <a:spcPct val="115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  <a:defRPr/>
            </a:pPr>
            <a:r>
              <a:rPr lang="bg-BG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Цели за формиране на ключови компетенции при обучението</a:t>
            </a:r>
            <a:endParaRPr lang="bg-BG" sz="2800" dirty="0" smtClean="0"/>
          </a:p>
          <a:p>
            <a:pPr marL="0" indent="0" algn="just" eaLnBrk="1" fontAlgn="auto" hangingPunct="1">
              <a:lnSpc>
                <a:spcPct val="115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Char char="ü"/>
              <a:defRPr/>
            </a:pPr>
            <a:r>
              <a:rPr lang="bg-BG" sz="2400" b="1" dirty="0" smtClean="0">
                <a:solidFill>
                  <a:srgbClr val="00B0F0"/>
                </a:solidFill>
                <a:latin typeface="Times New Roman" pitchFamily="18" charset="0"/>
              </a:rPr>
              <a:t>знае основните правила при използването на компютри в икономиката</a:t>
            </a:r>
          </a:p>
          <a:p>
            <a:pPr marL="0" indent="0" algn="just" eaLnBrk="1" fontAlgn="auto" hangingPunct="1">
              <a:lnSpc>
                <a:spcPct val="115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Char char="ü"/>
              <a:defRPr/>
            </a:pPr>
            <a:r>
              <a:rPr lang="bg-BG" sz="2400" b="1" dirty="0" smtClean="0">
                <a:solidFill>
                  <a:srgbClr val="00B0F0"/>
                </a:solidFill>
                <a:latin typeface="Times New Roman" pitchFamily="18" charset="0"/>
              </a:rPr>
              <a:t>знае и прилага начините за безопасна работа с компютърните системи и мрежи</a:t>
            </a:r>
          </a:p>
          <a:p>
            <a:pPr marL="0" indent="0" algn="just" eaLnBrk="1" fontAlgn="auto" hangingPunct="1">
              <a:lnSpc>
                <a:spcPct val="115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Char char="ü"/>
              <a:defRPr/>
            </a:pPr>
            <a:r>
              <a:rPr lang="bg-BG" sz="2400" b="1" dirty="0" smtClean="0">
                <a:solidFill>
                  <a:srgbClr val="00B0F0"/>
                </a:solidFill>
                <a:latin typeface="Times New Roman" pitchFamily="18" charset="0"/>
              </a:rPr>
              <a:t>прилага усвоените теоретични знания за функционирането на компютърните системи, периферните устройства и компютърните мрежи в конкретни условия, като спазва нормативните документи и правилата за безопасна работа</a:t>
            </a:r>
          </a:p>
          <a:p>
            <a:pPr marL="0" indent="0" algn="just" eaLnBrk="1" fontAlgn="auto" hangingPunct="1">
              <a:lnSpc>
                <a:spcPct val="115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Char char="ü"/>
              <a:defRPr/>
            </a:pPr>
            <a:r>
              <a:rPr lang="bg-BG" sz="2400" b="1" dirty="0" smtClean="0">
                <a:solidFill>
                  <a:srgbClr val="00B0F0"/>
                </a:solidFill>
                <a:latin typeface="Times New Roman" pitchFamily="18" charset="0"/>
              </a:rPr>
              <a:t>използва възможностите на текстообработващи програми, електронни таблици и системи за управление на база от данни за решаване на икономически </a:t>
            </a:r>
            <a:r>
              <a:rPr lang="ru-RU" sz="2400" b="1" dirty="0" smtClean="0">
                <a:solidFill>
                  <a:srgbClr val="00B0F0"/>
                </a:solidFill>
                <a:latin typeface="Times New Roman" pitchFamily="18" charset="0"/>
              </a:rPr>
              <a:t>задачи</a:t>
            </a:r>
            <a:endParaRPr lang="bg-BG" sz="2400" b="1" dirty="0" smtClean="0">
              <a:solidFill>
                <a:srgbClr val="00B0F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7000">
        <p:cover/>
      </p:transition>
    </mc:Choice>
    <mc:Fallback xmlns="">
      <p:transition spd="slow" advClick="0" advTm="7000"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500042"/>
            <a:ext cx="8572560" cy="5929354"/>
          </a:xfrm>
        </p:spPr>
        <p:txBody>
          <a:bodyPr rtlCol="0">
            <a:normAutofit/>
          </a:bodyPr>
          <a:lstStyle/>
          <a:p>
            <a:pPr marL="0" indent="0" algn="ctr" eaLnBrk="1" fontAlgn="auto" hangingPunct="1">
              <a:lnSpc>
                <a:spcPct val="115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  <a:defRPr/>
            </a:pPr>
            <a:r>
              <a:rPr lang="bg-BG" sz="2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Цели за формиране на ключови компетенции при обучението</a:t>
            </a:r>
            <a:endParaRPr lang="bg-BG" sz="2600" dirty="0" smtClean="0"/>
          </a:p>
          <a:p>
            <a:pPr marL="0" indent="0" algn="just" eaLnBrk="1" fontAlgn="auto" hangingPunct="1">
              <a:lnSpc>
                <a:spcPct val="115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Char char="ü"/>
              <a:defRPr/>
            </a:pPr>
            <a:r>
              <a:rPr lang="bg-BG" b="1" dirty="0" smtClean="0">
                <a:solidFill>
                  <a:srgbClr val="00B0F0"/>
                </a:solidFill>
                <a:latin typeface="Times New Roman" pitchFamily="18" charset="0"/>
              </a:rPr>
              <a:t>анализира дейността на предприятието и съобразно нея създава програмни продукти по проект, използвайки подходящи езици за програмиране</a:t>
            </a:r>
          </a:p>
          <a:p>
            <a:pPr marL="0" indent="0" algn="just" eaLnBrk="1" fontAlgn="auto" hangingPunct="1">
              <a:lnSpc>
                <a:spcPct val="115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Char char="ü"/>
              <a:defRPr/>
            </a:pPr>
            <a:r>
              <a:rPr lang="bg-BG" b="1" dirty="0" smtClean="0">
                <a:solidFill>
                  <a:srgbClr val="00B0F0"/>
                </a:solidFill>
                <a:latin typeface="Times New Roman" pitchFamily="18" charset="0"/>
              </a:rPr>
              <a:t>използва класове функционални и приложни програми за управление на персонала, за човешките ресурси, за счетоводствата на фирмите и поделенията им</a:t>
            </a:r>
          </a:p>
          <a:p>
            <a:pPr marL="0" indent="0" algn="just" eaLnBrk="1" fontAlgn="auto" hangingPunct="1">
              <a:lnSpc>
                <a:spcPct val="115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Char char="ü"/>
              <a:defRPr/>
            </a:pPr>
            <a:r>
              <a:rPr lang="bg-BG" b="1" dirty="0" smtClean="0">
                <a:solidFill>
                  <a:srgbClr val="00B0F0"/>
                </a:solidFill>
                <a:latin typeface="Times New Roman" pitchFamily="18" charset="0"/>
              </a:rPr>
              <a:t>познава и използва услугите, които предоставя интернет във всички области на съвременния бизнес, използва електронните системи за бизнес, търговия и услуги;</a:t>
            </a:r>
          </a:p>
          <a:p>
            <a:pPr marL="0" indent="0" algn="just" eaLnBrk="1" fontAlgn="auto" hangingPunct="1">
              <a:lnSpc>
                <a:spcPct val="115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Char char="ü"/>
              <a:defRPr/>
            </a:pPr>
            <a:r>
              <a:rPr lang="bg-BG" b="1" dirty="0" smtClean="0">
                <a:solidFill>
                  <a:srgbClr val="00B0F0"/>
                </a:solidFill>
                <a:latin typeface="Times New Roman" pitchFamily="18" charset="0"/>
              </a:rPr>
              <a:t>създава и използва </a:t>
            </a:r>
            <a:r>
              <a:rPr lang="bg-BG" b="1" dirty="0" err="1" smtClean="0">
                <a:solidFill>
                  <a:srgbClr val="00B0F0"/>
                </a:solidFill>
                <a:latin typeface="Times New Roman" pitchFamily="18" charset="0"/>
              </a:rPr>
              <a:t>web</a:t>
            </a:r>
            <a:r>
              <a:rPr lang="bg-BG" b="1" dirty="0" smtClean="0">
                <a:solidFill>
                  <a:srgbClr val="00B0F0"/>
                </a:solidFill>
                <a:latin typeface="Times New Roman" pitchFamily="18" charset="0"/>
              </a:rPr>
              <a:t> приложения съгласно маркетинговата стратегия на фирмата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7000">
        <p:cover/>
      </p:transition>
    </mc:Choice>
    <mc:Fallback xmlns="">
      <p:transition spd="slow" advClick="0" advTm="7000"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Content Placeholder 2"/>
          <p:cNvSpPr>
            <a:spLocks noGrp="1" noChangeArrowheads="1"/>
          </p:cNvSpPr>
          <p:nvPr>
            <p:ph sz="quarter" idx="13"/>
          </p:nvPr>
        </p:nvSpPr>
        <p:spPr>
          <a:xfrm>
            <a:off x="611188" y="1412874"/>
            <a:ext cx="8229600" cy="4230703"/>
          </a:xfrm>
        </p:spPr>
        <p:txBody>
          <a:bodyPr rtlCol="0">
            <a:normAutofit fontScale="92500"/>
          </a:bodyPr>
          <a:lstStyle/>
          <a:p>
            <a:pPr marL="0" indent="0" algn="just" eaLnBrk="1" fontAlgn="auto" hangingPunct="1">
              <a:lnSpc>
                <a:spcPct val="125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Char char="ü"/>
              <a:defRPr/>
            </a:pPr>
            <a:r>
              <a:rPr lang="ru-RU" sz="2400" b="1" dirty="0" smtClean="0">
                <a:solidFill>
                  <a:srgbClr val="00B0F0"/>
                </a:solidFill>
                <a:latin typeface="Times New Roman" pitchFamily="18" charset="0"/>
              </a:rPr>
              <a:t> </a:t>
            </a:r>
            <a:r>
              <a:rPr lang="bg-BG" sz="2400" b="1" dirty="0" smtClean="0">
                <a:solidFill>
                  <a:srgbClr val="00B0F0"/>
                </a:solidFill>
                <a:latin typeface="Times New Roman" pitchFamily="18" charset="0"/>
              </a:rPr>
              <a:t>Професията „Икономист-информатик“ цели формирането на теоретични познания  и практически умения в областта на икономиката и работа с компютърна техника.</a:t>
            </a:r>
          </a:p>
          <a:p>
            <a:pPr marL="0" indent="0" algn="just" eaLnBrk="1" fontAlgn="auto" hangingPunct="1">
              <a:lnSpc>
                <a:spcPct val="125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Char char="ü"/>
              <a:defRPr/>
            </a:pPr>
            <a:r>
              <a:rPr lang="bg-BG" sz="2400" b="1" dirty="0" smtClean="0">
                <a:solidFill>
                  <a:srgbClr val="00B0F0"/>
                </a:solidFill>
                <a:latin typeface="Times New Roman" pitchFamily="18" charset="0"/>
              </a:rPr>
              <a:t> Култура при боравене с информация, както и използването на съвременни информационни и комуникационни технологии във всички сфери на икономиката.</a:t>
            </a:r>
          </a:p>
          <a:p>
            <a:pPr marL="0" indent="0" algn="just" eaLnBrk="1" fontAlgn="auto" hangingPunct="1">
              <a:lnSpc>
                <a:spcPct val="125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Char char="ü"/>
              <a:defRPr/>
            </a:pPr>
            <a:r>
              <a:rPr lang="bg-BG" altLang="en-US" sz="2400" b="1" dirty="0" smtClean="0">
                <a:solidFill>
                  <a:srgbClr val="00B0F0"/>
                </a:solidFill>
                <a:latin typeface="Times New Roman" pitchFamily="18" charset="0"/>
              </a:rPr>
              <a:t> Съчетанието на знания  и практически умения в две от най-атрактивните области – икономика и IT сектора допринася за голямото търсене на такива специалисти.</a:t>
            </a: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buFont typeface="Wingdings" pitchFamily="2" charset="2"/>
              <a:buChar char="Ø"/>
              <a:defRPr/>
            </a:pPr>
            <a:endParaRPr lang="bg-BG" altLang="en-US" sz="2400" b="1" dirty="0" smtClean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Текстово поле 8"/>
          <p:cNvSpPr txBox="1"/>
          <p:nvPr/>
        </p:nvSpPr>
        <p:spPr>
          <a:xfrm>
            <a:off x="1357290" y="571480"/>
            <a:ext cx="628654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Цели на обучението: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7000">
        <p:cover/>
      </p:transition>
    </mc:Choice>
    <mc:Fallback xmlns="">
      <p:transition spd="slow" advClick="0" advTm="7000"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Правоъгълник 8"/>
          <p:cNvSpPr>
            <a:spLocks noChangeArrowheads="1"/>
          </p:cNvSpPr>
          <p:nvPr/>
        </p:nvSpPr>
        <p:spPr bwMode="auto">
          <a:xfrm>
            <a:off x="684213" y="549275"/>
            <a:ext cx="7816877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1" hangingPunct="1"/>
            <a:r>
              <a:rPr lang="bg-BG" altLang="en-US" sz="2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</a:rPr>
              <a:t>Завършилите ученици имат възможности за професионална реализация във всички сфери на пазарното стопанство, заемане на длъжности в областта на: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714348" y="2357430"/>
            <a:ext cx="7286676" cy="2500330"/>
          </a:xfrm>
        </p:spPr>
        <p:txBody>
          <a:bodyPr/>
          <a:lstStyle/>
          <a:p>
            <a:pPr algn="just" eaLnBrk="1" fontAlgn="auto" hangingPunct="1">
              <a:lnSpc>
                <a:spcPct val="115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Char char=""/>
              <a:defRPr/>
            </a:pPr>
            <a:r>
              <a:rPr lang="bg-BG" sz="2000" dirty="0" smtClean="0"/>
              <a:t> </a:t>
            </a:r>
            <a:r>
              <a:rPr lang="bg-BG" sz="2200" b="1" dirty="0" smtClean="0">
                <a:solidFill>
                  <a:srgbClr val="00B0F0"/>
                </a:solidFill>
                <a:latin typeface="Times New Roman" pitchFamily="18" charset="0"/>
              </a:rPr>
              <a:t>IT компании</a:t>
            </a:r>
          </a:p>
          <a:p>
            <a:pPr algn="just" eaLnBrk="1" fontAlgn="auto" hangingPunct="1">
              <a:lnSpc>
                <a:spcPct val="115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Char char=""/>
              <a:defRPr/>
            </a:pPr>
            <a:r>
              <a:rPr lang="bg-BG" sz="2200" b="1" dirty="0" smtClean="0">
                <a:solidFill>
                  <a:srgbClr val="00B0F0"/>
                </a:solidFill>
                <a:latin typeface="Times New Roman" pitchFamily="18" charset="0"/>
              </a:rPr>
              <a:t> търговски фирми</a:t>
            </a:r>
          </a:p>
          <a:p>
            <a:pPr algn="just" eaLnBrk="1" fontAlgn="auto" hangingPunct="1">
              <a:lnSpc>
                <a:spcPct val="115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Char char=""/>
              <a:defRPr/>
            </a:pPr>
            <a:r>
              <a:rPr lang="bg-BG" sz="2200" b="1" dirty="0" smtClean="0">
                <a:solidFill>
                  <a:srgbClr val="00B0F0"/>
                </a:solidFill>
                <a:latin typeface="Times New Roman" pitchFamily="18" charset="0"/>
              </a:rPr>
              <a:t> различни сфери на държавния и частния бизнес</a:t>
            </a:r>
          </a:p>
          <a:p>
            <a:pPr algn="just" eaLnBrk="1" fontAlgn="auto" hangingPunct="1">
              <a:lnSpc>
                <a:spcPct val="115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Char char=""/>
              <a:defRPr/>
            </a:pPr>
            <a:r>
              <a:rPr lang="bg-BG" sz="2200" b="1" dirty="0" smtClean="0">
                <a:solidFill>
                  <a:srgbClr val="00B0F0"/>
                </a:solidFill>
                <a:latin typeface="Times New Roman" pitchFamily="18" charset="0"/>
              </a:rPr>
              <a:t> финансови и застрахователни компании</a:t>
            </a:r>
          </a:p>
          <a:p>
            <a:pPr algn="just" eaLnBrk="1" fontAlgn="auto" hangingPunct="1">
              <a:lnSpc>
                <a:spcPct val="115000"/>
              </a:lnSpc>
              <a:buClr>
                <a:schemeClr val="accent6">
                  <a:lumMod val="75000"/>
                </a:schemeClr>
              </a:buClr>
              <a:buFont typeface="Wingdings" pitchFamily="2" charset="2"/>
              <a:buChar char=""/>
              <a:defRPr/>
            </a:pPr>
            <a:r>
              <a:rPr lang="bg-BG" sz="2200" b="1" dirty="0" smtClean="0">
                <a:solidFill>
                  <a:srgbClr val="00B0F0"/>
                </a:solidFill>
                <a:latin typeface="Times New Roman" pitchFamily="18" charset="0"/>
              </a:rPr>
              <a:t> успешно да управляват собствен бизнес</a:t>
            </a:r>
          </a:p>
          <a:p>
            <a:endParaRPr lang="bg-BG" sz="2000" dirty="0"/>
          </a:p>
        </p:txBody>
      </p:sp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30959" y="3923844"/>
            <a:ext cx="2870197" cy="25055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7000">
        <p:cover/>
      </p:transition>
    </mc:Choice>
    <mc:Fallback xmlns="">
      <p:transition spd="slow" advClick="0" advTm="7000"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524298"/>
            <a:ext cx="8009781" cy="1328638"/>
          </a:xfrm>
        </p:spPr>
        <p:txBody>
          <a:bodyPr>
            <a:normAutofit fontScale="90000"/>
          </a:bodyPr>
          <a:lstStyle/>
          <a:p>
            <a:pPr marL="182880" indent="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bg-BG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bg-B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bg-BG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Моят </a:t>
            </a:r>
            <a:r>
              <a:rPr lang="bg-BG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поглед в бъдещето!</a:t>
            </a:r>
            <a:br>
              <a:rPr lang="bg-BG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bg-BG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1268" name="Subtitle 2"/>
          <p:cNvSpPr txBox="1">
            <a:spLocks noChangeArrowheads="1"/>
          </p:cNvSpPr>
          <p:nvPr/>
        </p:nvSpPr>
        <p:spPr bwMode="auto">
          <a:xfrm>
            <a:off x="2452688" y="4411663"/>
            <a:ext cx="4716462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tx1"/>
              </a:buClr>
              <a:buFont typeface="Century Gothic" pitchFamily="34" charset="0"/>
              <a:buNone/>
              <a:defRPr/>
            </a:pPr>
            <a:r>
              <a:rPr lang="ru-RU" altLang="en-US" sz="2000" b="1" dirty="0" smtClean="0">
                <a:solidFill>
                  <a:schemeClr val="accent2">
                    <a:lumMod val="75000"/>
                  </a:schemeClr>
                </a:solidFill>
                <a:latin typeface="Franklin Gothic Book" pitchFamily="34" charset="0"/>
              </a:rPr>
              <a:t>За контакти</a:t>
            </a:r>
            <a:r>
              <a:rPr lang="ru-RU" altLang="en-US" sz="2000" dirty="0" smtClean="0">
                <a:solidFill>
                  <a:schemeClr val="accent2">
                    <a:lumMod val="75000"/>
                  </a:schemeClr>
                </a:solidFill>
                <a:latin typeface="Franklin Gothic Book" pitchFamily="34" charset="0"/>
              </a:rPr>
              <a:t>:</a:t>
            </a:r>
            <a:r>
              <a:rPr lang="ru-RU" altLang="en-US" sz="2000" b="1" dirty="0" smtClean="0">
                <a:solidFill>
                  <a:schemeClr val="accent2">
                    <a:lumMod val="75000"/>
                  </a:schemeClr>
                </a:solidFill>
                <a:latin typeface="Franklin Gothic Book" pitchFamily="34" charset="0"/>
              </a:rPr>
              <a:t>  гр. Враца, кв. Дъбника, </a:t>
            </a:r>
          </a:p>
          <a:p>
            <a:pPr algn="ctr" eaLnBrk="1" hangingPunct="1">
              <a:spcBef>
                <a:spcPct val="20000"/>
              </a:spcBef>
              <a:buClr>
                <a:schemeClr val="tx1"/>
              </a:buClr>
              <a:buFont typeface="Century Gothic" pitchFamily="34" charset="0"/>
              <a:buNone/>
              <a:defRPr/>
            </a:pPr>
            <a:r>
              <a:rPr lang="bg-BG" altLang="en-US" sz="2000" b="1" dirty="0" smtClean="0">
                <a:solidFill>
                  <a:schemeClr val="accent2">
                    <a:lumMod val="75000"/>
                  </a:schemeClr>
                </a:solidFill>
                <a:latin typeface="Franklin Gothic Book" pitchFamily="34" charset="0"/>
              </a:rPr>
              <a:t>тел. </a:t>
            </a:r>
            <a:r>
              <a:rPr lang="ru-RU" altLang="en-US" sz="2000" b="1" dirty="0" smtClean="0">
                <a:solidFill>
                  <a:schemeClr val="accent2">
                    <a:lumMod val="75000"/>
                  </a:schemeClr>
                </a:solidFill>
                <a:latin typeface="Franklin Gothic Book" pitchFamily="34" charset="0"/>
              </a:rPr>
              <a:t>092 / 62 14 68,  </a:t>
            </a:r>
          </a:p>
          <a:p>
            <a:pPr algn="ctr" eaLnBrk="1" hangingPunct="1">
              <a:spcBef>
                <a:spcPct val="20000"/>
              </a:spcBef>
              <a:buClr>
                <a:schemeClr val="tx1"/>
              </a:buClr>
              <a:buFont typeface="Century Gothic" pitchFamily="34" charset="0"/>
              <a:buNone/>
              <a:defRPr/>
            </a:pPr>
            <a:r>
              <a:rPr lang="pt-BR" altLang="en-US" sz="2000" b="1" dirty="0" smtClean="0">
                <a:solidFill>
                  <a:schemeClr val="accent2">
                    <a:lumMod val="75000"/>
                  </a:schemeClr>
                </a:solidFill>
                <a:latin typeface="Franklin Gothic Book" pitchFamily="34" charset="0"/>
              </a:rPr>
              <a:t>e-mail: </a:t>
            </a:r>
            <a:r>
              <a:rPr lang="pt-BR" altLang="en-US" sz="2000" b="1" u="sng" dirty="0" smtClean="0">
                <a:solidFill>
                  <a:schemeClr val="accent2">
                    <a:lumMod val="75000"/>
                  </a:schemeClr>
                </a:solidFill>
                <a:latin typeface="Franklin Gothic Book" pitchFamily="34" charset="0"/>
                <a:hlinkClick r:id="rId2"/>
              </a:rPr>
              <a:t>sou_n_voivodov@abv.bg</a:t>
            </a:r>
            <a:endParaRPr lang="bg-BG" altLang="en-US" sz="2000" b="1" u="sng" dirty="0" smtClean="0">
              <a:solidFill>
                <a:schemeClr val="accent2">
                  <a:lumMod val="75000"/>
                </a:schemeClr>
              </a:solidFill>
              <a:latin typeface="Franklin Gothic Book" pitchFamily="34" charset="0"/>
            </a:endParaRPr>
          </a:p>
          <a:p>
            <a:pPr algn="ctr" eaLnBrk="1" hangingPunct="1">
              <a:spcBef>
                <a:spcPct val="20000"/>
              </a:spcBef>
              <a:buClr>
                <a:schemeClr val="tx1"/>
              </a:buClr>
              <a:buFont typeface="Century Gothic" pitchFamily="34" charset="0"/>
              <a:buNone/>
              <a:defRPr/>
            </a:pPr>
            <a:r>
              <a:rPr lang="en-US" altLang="en-US" sz="2000" u="sng" dirty="0" smtClean="0">
                <a:solidFill>
                  <a:schemeClr val="accent2">
                    <a:lumMod val="75000"/>
                  </a:schemeClr>
                </a:solidFill>
                <a:hlinkClick r:id="rId3"/>
              </a:rPr>
              <a:t>http://su-nikola-voivodov.org</a:t>
            </a:r>
            <a:r>
              <a:rPr lang="en-US" altLang="en-US" sz="2000" dirty="0" smtClean="0">
                <a:solidFill>
                  <a:schemeClr val="accent2">
                    <a:lumMod val="75000"/>
                  </a:schemeClr>
                </a:solidFill>
                <a:hlinkClick r:id="rId3"/>
              </a:rPr>
              <a:t>/</a:t>
            </a:r>
            <a:endParaRPr lang="bg-BG" altLang="en-US" sz="2000" dirty="0" smtClean="0">
              <a:solidFill>
                <a:schemeClr val="accent2">
                  <a:lumMod val="75000"/>
                </a:schemeClr>
              </a:solidFill>
              <a:latin typeface="Franklin Gothic Book" pitchFamily="34" charset="0"/>
            </a:endParaRPr>
          </a:p>
          <a:p>
            <a:pPr algn="ctr" eaLnBrk="1" hangingPunct="1">
              <a:spcBef>
                <a:spcPct val="20000"/>
              </a:spcBef>
              <a:buClr>
                <a:schemeClr val="tx1"/>
              </a:buClr>
              <a:buFont typeface="Century Gothic" pitchFamily="34" charset="0"/>
              <a:buNone/>
              <a:defRPr/>
            </a:pPr>
            <a:endParaRPr lang="bg-BG" altLang="en-US" sz="2800" dirty="0" smtClean="0">
              <a:solidFill>
                <a:schemeClr val="bg2"/>
              </a:solidFill>
              <a:latin typeface="Franklin Gothic Book" pitchFamily="34" charset="0"/>
            </a:endParaRPr>
          </a:p>
        </p:txBody>
      </p:sp>
      <p:pic>
        <p:nvPicPr>
          <p:cNvPr id="11269" name="Картина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95736" y="188640"/>
            <a:ext cx="4697413" cy="25273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7000">
        <p:cover/>
      </p:transition>
    </mc:Choice>
    <mc:Fallback xmlns="">
      <p:transition spd="slow" advClick="0" advTm="7000"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1270</TotalTime>
  <Words>365</Words>
  <Application>Microsoft Office PowerPoint</Application>
  <PresentationFormat>Презентация на цял екран (4:3)</PresentationFormat>
  <Paragraphs>49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9</vt:i4>
      </vt:variant>
    </vt:vector>
  </HeadingPairs>
  <TitlesOfParts>
    <vt:vector size="10" baseType="lpstr">
      <vt:lpstr>Slipstream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  Моят поглед в бъдещето!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СУ“Никола Войводов“</dc:title>
  <dc:creator>Краси12</dc:creator>
  <cp:lastModifiedBy>PC-User2</cp:lastModifiedBy>
  <cp:revision>88</cp:revision>
  <dcterms:created xsi:type="dcterms:W3CDTF">2018-04-14T17:42:12Z</dcterms:created>
  <dcterms:modified xsi:type="dcterms:W3CDTF">2021-03-10T09:12:13Z</dcterms:modified>
</cp:coreProperties>
</file>